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3"/>
  </p:sldMasterIdLst>
  <p:notesMasterIdLst>
    <p:notesMasterId r:id="rId25"/>
  </p:notesMasterIdLst>
  <p:sldIdLst>
    <p:sldId id="256" r:id="rId4"/>
    <p:sldId id="257" r:id="rId5"/>
    <p:sldId id="258" r:id="rId6"/>
    <p:sldId id="259" r:id="rId7"/>
    <p:sldId id="260" r:id="rId8"/>
    <p:sldId id="261" r:id="rId9"/>
    <p:sldId id="262" r:id="rId10"/>
    <p:sldId id="279" r:id="rId11"/>
    <p:sldId id="264" r:id="rId12"/>
    <p:sldId id="280" r:id="rId13"/>
    <p:sldId id="282" r:id="rId14"/>
    <p:sldId id="284" r:id="rId15"/>
    <p:sldId id="268" r:id="rId16"/>
    <p:sldId id="269" r:id="rId17"/>
    <p:sldId id="270" r:id="rId18"/>
    <p:sldId id="287" r:id="rId19"/>
    <p:sldId id="272" r:id="rId20"/>
    <p:sldId id="286" r:id="rId21"/>
    <p:sldId id="288" r:id="rId22"/>
    <p:sldId id="275" r:id="rId23"/>
    <p:sldId id="289" r:id="rId24"/>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ce Brocklehurst" initials="GB" lastIdx="1" clrIdx="0">
    <p:extLst>
      <p:ext uri="{19B8F6BF-5375-455C-9EA6-DF929625EA0E}">
        <p15:presenceInfo xmlns:p15="http://schemas.microsoft.com/office/powerpoint/2012/main" userId="S::Grace.Brocklehurst@anaphylaxis.org.uk::6f072932-eb40-4ed8-b8f4-d7d2bbb5946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2A2A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EFB493-3EE7-9D69-2253-A616101FA347}" v="6" dt="2022-10-17T09:49:05.6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68860" autoAdjust="0"/>
  </p:normalViewPr>
  <p:slideViewPr>
    <p:cSldViewPr snapToGrid="0">
      <p:cViewPr varScale="1">
        <p:scale>
          <a:sx n="59" d="100"/>
          <a:sy n="59" d="100"/>
        </p:scale>
        <p:origin x="16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commentAuthors" Target="commentAuthors.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yleigh Cardnell" userId="S::kayleigh.cardnell@anaphylaxis.org.uk::2b61bfd6-beee-4228-bd20-f4fb9c9419b6" providerId="AD" clId="Web-{A3EFB493-3EE7-9D69-2253-A616101FA347}"/>
    <pc:docChg chg="modSld">
      <pc:chgData name="Kayleigh Cardnell" userId="S::kayleigh.cardnell@anaphylaxis.org.uk::2b61bfd6-beee-4228-bd20-f4fb9c9419b6" providerId="AD" clId="Web-{A3EFB493-3EE7-9D69-2253-A616101FA347}" dt="2022-10-17T09:49:05.683" v="4" actId="20577"/>
      <pc:docMkLst>
        <pc:docMk/>
      </pc:docMkLst>
      <pc:sldChg chg="modSp">
        <pc:chgData name="Kayleigh Cardnell" userId="S::kayleigh.cardnell@anaphylaxis.org.uk::2b61bfd6-beee-4228-bd20-f4fb9c9419b6" providerId="AD" clId="Web-{A3EFB493-3EE7-9D69-2253-A616101FA347}" dt="2022-10-17T09:49:05.683" v="4" actId="20577"/>
        <pc:sldMkLst>
          <pc:docMk/>
          <pc:sldMk cId="3703708629" sldId="259"/>
        </pc:sldMkLst>
        <pc:spChg chg="mod">
          <ac:chgData name="Kayleigh Cardnell" userId="S::kayleigh.cardnell@anaphylaxis.org.uk::2b61bfd6-beee-4228-bd20-f4fb9c9419b6" providerId="AD" clId="Web-{A3EFB493-3EE7-9D69-2253-A616101FA347}" dt="2022-10-17T09:49:05.683" v="4" actId="20577"/>
          <ac:spMkLst>
            <pc:docMk/>
            <pc:sldMk cId="3703708629" sldId="259"/>
            <ac:spMk id="3" creationId="{98425753-28EE-4756-BBA8-B1359E8DA67F}"/>
          </ac:spMkLst>
        </pc:spChg>
      </pc:sldChg>
      <pc:sldChg chg="modSp">
        <pc:chgData name="Kayleigh Cardnell" userId="S::kayleigh.cardnell@anaphylaxis.org.uk::2b61bfd6-beee-4228-bd20-f4fb9c9419b6" providerId="AD" clId="Web-{A3EFB493-3EE7-9D69-2253-A616101FA347}" dt="2022-10-17T09:48:20.635" v="0" actId="20577"/>
        <pc:sldMkLst>
          <pc:docMk/>
          <pc:sldMk cId="1602525940" sldId="272"/>
        </pc:sldMkLst>
        <pc:spChg chg="mod">
          <ac:chgData name="Kayleigh Cardnell" userId="S::kayleigh.cardnell@anaphylaxis.org.uk::2b61bfd6-beee-4228-bd20-f4fb9c9419b6" providerId="AD" clId="Web-{A3EFB493-3EE7-9D69-2253-A616101FA347}" dt="2022-10-17T09:48:20.635" v="0" actId="20577"/>
          <ac:spMkLst>
            <pc:docMk/>
            <pc:sldMk cId="1602525940" sldId="272"/>
            <ac:spMk id="2" creationId="{6794573D-5CB1-464A-BDE4-92BB6576ACF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1BF4AC-7A02-4733-9CFC-924C05D250AC}"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79DBB53-470C-42F5-B0A3-2CBD0FC17F11}">
      <dgm:prSet/>
      <dgm:spPr/>
      <dgm:t>
        <a:bodyPr/>
        <a:lstStyle/>
        <a:p>
          <a:r>
            <a:rPr lang="en-GB" dirty="0">
              <a:latin typeface="Open Sans" pitchFamily="2" charset="0"/>
              <a:ea typeface="Open Sans" pitchFamily="2" charset="0"/>
              <a:cs typeface="Open Sans" pitchFamily="2" charset="0"/>
            </a:rPr>
            <a:t>Stay calm </a:t>
          </a:r>
          <a:endParaRPr lang="en-US" dirty="0">
            <a:latin typeface="Open Sans" pitchFamily="2" charset="0"/>
            <a:ea typeface="Open Sans" pitchFamily="2" charset="0"/>
            <a:cs typeface="Open Sans" pitchFamily="2" charset="0"/>
          </a:endParaRPr>
        </a:p>
      </dgm:t>
    </dgm:pt>
    <dgm:pt modelId="{CBA22118-712C-48CA-9917-68AED72A1ECD}" type="parTrans" cxnId="{CB4D7A5A-EDA8-4C51-8E1A-50CF26C7A44D}">
      <dgm:prSet/>
      <dgm:spPr/>
      <dgm:t>
        <a:bodyPr/>
        <a:lstStyle/>
        <a:p>
          <a:endParaRPr lang="en-US"/>
        </a:p>
      </dgm:t>
    </dgm:pt>
    <dgm:pt modelId="{7E25A161-CF68-4544-9DB5-A5B5BB45A69F}" type="sibTrans" cxnId="{CB4D7A5A-EDA8-4C51-8E1A-50CF26C7A44D}">
      <dgm:prSet/>
      <dgm:spPr/>
      <dgm:t>
        <a:bodyPr/>
        <a:lstStyle/>
        <a:p>
          <a:endParaRPr lang="en-US"/>
        </a:p>
      </dgm:t>
    </dgm:pt>
    <dgm:pt modelId="{5515735D-A50C-434B-97FC-C06A0C9F3B15}">
      <dgm:prSet/>
      <dgm:spPr/>
      <dgm:t>
        <a:bodyPr/>
        <a:lstStyle/>
        <a:p>
          <a:r>
            <a:rPr lang="en-GB" dirty="0">
              <a:latin typeface="Open Sans" pitchFamily="2" charset="0"/>
              <a:ea typeface="Open Sans" pitchFamily="2" charset="0"/>
              <a:cs typeface="Open Sans" pitchFamily="2" charset="0"/>
            </a:rPr>
            <a:t>Patient positioning</a:t>
          </a:r>
          <a:endParaRPr lang="en-US" dirty="0">
            <a:latin typeface="Open Sans" pitchFamily="2" charset="0"/>
            <a:ea typeface="Open Sans" pitchFamily="2" charset="0"/>
            <a:cs typeface="Open Sans" pitchFamily="2" charset="0"/>
          </a:endParaRPr>
        </a:p>
      </dgm:t>
    </dgm:pt>
    <dgm:pt modelId="{72B942A1-82E4-4D6B-B264-D6C85B3A58FE}" type="parTrans" cxnId="{42DE0666-8B72-4212-BABC-30F40727B7C7}">
      <dgm:prSet/>
      <dgm:spPr/>
      <dgm:t>
        <a:bodyPr/>
        <a:lstStyle/>
        <a:p>
          <a:endParaRPr lang="en-US"/>
        </a:p>
      </dgm:t>
    </dgm:pt>
    <dgm:pt modelId="{648DF4B5-245B-46AD-8084-BEA1F28E601F}" type="sibTrans" cxnId="{42DE0666-8B72-4212-BABC-30F40727B7C7}">
      <dgm:prSet/>
      <dgm:spPr/>
      <dgm:t>
        <a:bodyPr/>
        <a:lstStyle/>
        <a:p>
          <a:endParaRPr lang="en-US"/>
        </a:p>
      </dgm:t>
    </dgm:pt>
    <dgm:pt modelId="{29EFF810-E6E5-4606-B917-4C9984AF6029}">
      <dgm:prSet/>
      <dgm:spPr/>
      <dgm:t>
        <a:bodyPr/>
        <a:lstStyle/>
        <a:p>
          <a:r>
            <a:rPr lang="en-GB" dirty="0">
              <a:latin typeface="Open Sans" pitchFamily="2" charset="0"/>
              <a:ea typeface="Open Sans" pitchFamily="2" charset="0"/>
              <a:cs typeface="Open Sans" pitchFamily="2" charset="0"/>
            </a:rPr>
            <a:t>Call for help</a:t>
          </a:r>
          <a:endParaRPr lang="en-US" dirty="0">
            <a:latin typeface="Open Sans" pitchFamily="2" charset="0"/>
            <a:ea typeface="Open Sans" pitchFamily="2" charset="0"/>
            <a:cs typeface="Open Sans" pitchFamily="2" charset="0"/>
          </a:endParaRPr>
        </a:p>
      </dgm:t>
    </dgm:pt>
    <dgm:pt modelId="{9885DA09-5B89-4D26-B264-FA356B58DB35}" type="parTrans" cxnId="{4AB3116B-A00C-47F0-8F2A-A0F4F92403A5}">
      <dgm:prSet/>
      <dgm:spPr/>
      <dgm:t>
        <a:bodyPr/>
        <a:lstStyle/>
        <a:p>
          <a:endParaRPr lang="en-US"/>
        </a:p>
      </dgm:t>
    </dgm:pt>
    <dgm:pt modelId="{47569E15-9248-49C0-96CF-B9DBE9C2C1A9}" type="sibTrans" cxnId="{4AB3116B-A00C-47F0-8F2A-A0F4F92403A5}">
      <dgm:prSet/>
      <dgm:spPr/>
      <dgm:t>
        <a:bodyPr/>
        <a:lstStyle/>
        <a:p>
          <a:endParaRPr lang="en-US"/>
        </a:p>
      </dgm:t>
    </dgm:pt>
    <dgm:pt modelId="{D971D9FD-EAF3-47A6-997E-DA431F7476A1}">
      <dgm:prSet/>
      <dgm:spPr/>
      <dgm:t>
        <a:bodyPr/>
        <a:lstStyle/>
        <a:p>
          <a:r>
            <a:rPr lang="en-GB" dirty="0">
              <a:latin typeface="Open Sans" pitchFamily="2" charset="0"/>
              <a:ea typeface="Open Sans" pitchFamily="2" charset="0"/>
              <a:cs typeface="Open Sans" pitchFamily="2" charset="0"/>
            </a:rPr>
            <a:t>Using management plan - Assess the reaction</a:t>
          </a:r>
          <a:endParaRPr lang="en-US" dirty="0">
            <a:latin typeface="Open Sans" pitchFamily="2" charset="0"/>
            <a:ea typeface="Open Sans" pitchFamily="2" charset="0"/>
            <a:cs typeface="Open Sans" pitchFamily="2" charset="0"/>
          </a:endParaRPr>
        </a:p>
      </dgm:t>
    </dgm:pt>
    <dgm:pt modelId="{714F5B8D-6BE0-430A-9D70-032A5088AE47}" type="parTrans" cxnId="{7FAF71DE-D72F-49D4-BFBC-8E3851C04745}">
      <dgm:prSet/>
      <dgm:spPr/>
      <dgm:t>
        <a:bodyPr/>
        <a:lstStyle/>
        <a:p>
          <a:endParaRPr lang="en-US"/>
        </a:p>
      </dgm:t>
    </dgm:pt>
    <dgm:pt modelId="{6C01FC5F-5450-47D5-A5FF-AB85C49A58C7}" type="sibTrans" cxnId="{7FAF71DE-D72F-49D4-BFBC-8E3851C04745}">
      <dgm:prSet/>
      <dgm:spPr/>
      <dgm:t>
        <a:bodyPr/>
        <a:lstStyle/>
        <a:p>
          <a:endParaRPr lang="en-US"/>
        </a:p>
      </dgm:t>
    </dgm:pt>
    <dgm:pt modelId="{61216908-D23B-4240-9E17-246E3FE1ECEE}">
      <dgm:prSet/>
      <dgm:spPr/>
      <dgm:t>
        <a:bodyPr/>
        <a:lstStyle/>
        <a:p>
          <a:r>
            <a:rPr lang="en-GB" dirty="0">
              <a:latin typeface="Open Sans" pitchFamily="2" charset="0"/>
              <a:ea typeface="Open Sans" pitchFamily="2" charset="0"/>
              <a:cs typeface="Open Sans" pitchFamily="2" charset="0"/>
            </a:rPr>
            <a:t>Give emergency treatment</a:t>
          </a:r>
          <a:endParaRPr lang="en-US" dirty="0">
            <a:latin typeface="Open Sans" pitchFamily="2" charset="0"/>
            <a:ea typeface="Open Sans" pitchFamily="2" charset="0"/>
            <a:cs typeface="Open Sans" pitchFamily="2" charset="0"/>
          </a:endParaRPr>
        </a:p>
      </dgm:t>
    </dgm:pt>
    <dgm:pt modelId="{341A2B57-CB9C-4B72-BA54-492619254583}" type="parTrans" cxnId="{214EE3C8-A67F-4086-8CC1-496233C6A47D}">
      <dgm:prSet/>
      <dgm:spPr/>
      <dgm:t>
        <a:bodyPr/>
        <a:lstStyle/>
        <a:p>
          <a:endParaRPr lang="en-US"/>
        </a:p>
      </dgm:t>
    </dgm:pt>
    <dgm:pt modelId="{25C52A8D-1C4F-43CB-8A06-2D4100B59BB3}" type="sibTrans" cxnId="{214EE3C8-A67F-4086-8CC1-496233C6A47D}">
      <dgm:prSet/>
      <dgm:spPr/>
      <dgm:t>
        <a:bodyPr/>
        <a:lstStyle/>
        <a:p>
          <a:endParaRPr lang="en-US"/>
        </a:p>
      </dgm:t>
    </dgm:pt>
    <dgm:pt modelId="{31B5F149-A416-46E2-B42E-70E09C23796A}">
      <dgm:prSet/>
      <dgm:spPr/>
      <dgm:t>
        <a:bodyPr/>
        <a:lstStyle/>
        <a:p>
          <a:r>
            <a:rPr lang="en-GB" dirty="0">
              <a:latin typeface="Open Sans" pitchFamily="2" charset="0"/>
              <a:ea typeface="Open Sans" pitchFamily="2" charset="0"/>
              <a:cs typeface="Open Sans" pitchFamily="2" charset="0"/>
            </a:rPr>
            <a:t>Make a note of the time</a:t>
          </a:r>
          <a:endParaRPr lang="en-US" dirty="0">
            <a:latin typeface="Open Sans" pitchFamily="2" charset="0"/>
            <a:ea typeface="Open Sans" pitchFamily="2" charset="0"/>
            <a:cs typeface="Open Sans" pitchFamily="2" charset="0"/>
          </a:endParaRPr>
        </a:p>
      </dgm:t>
    </dgm:pt>
    <dgm:pt modelId="{22B0518C-F127-4DE2-AFF3-55D71A67CACF}" type="parTrans" cxnId="{BC79C4E9-D75F-4D44-A519-06C1AC367C64}">
      <dgm:prSet/>
      <dgm:spPr/>
      <dgm:t>
        <a:bodyPr/>
        <a:lstStyle/>
        <a:p>
          <a:endParaRPr lang="en-US"/>
        </a:p>
      </dgm:t>
    </dgm:pt>
    <dgm:pt modelId="{69C41BAD-E11D-4B7B-BA14-417D1EB31C52}" type="sibTrans" cxnId="{BC79C4E9-D75F-4D44-A519-06C1AC367C64}">
      <dgm:prSet/>
      <dgm:spPr/>
      <dgm:t>
        <a:bodyPr/>
        <a:lstStyle/>
        <a:p>
          <a:endParaRPr lang="en-US"/>
        </a:p>
      </dgm:t>
    </dgm:pt>
    <dgm:pt modelId="{6237AB6C-54F0-4A20-8AEA-9F37A6D200EF}">
      <dgm:prSet/>
      <dgm:spPr/>
      <dgm:t>
        <a:bodyPr/>
        <a:lstStyle/>
        <a:p>
          <a:r>
            <a:rPr lang="en-GB" dirty="0">
              <a:latin typeface="Open Sans" pitchFamily="2" charset="0"/>
              <a:ea typeface="Open Sans" pitchFamily="2" charset="0"/>
              <a:cs typeface="Open Sans" pitchFamily="2" charset="0"/>
            </a:rPr>
            <a:t>Monitor closely until ambulance arrives</a:t>
          </a:r>
          <a:endParaRPr lang="en-US" dirty="0">
            <a:latin typeface="Open Sans" pitchFamily="2" charset="0"/>
            <a:ea typeface="Open Sans" pitchFamily="2" charset="0"/>
            <a:cs typeface="Open Sans" pitchFamily="2" charset="0"/>
          </a:endParaRPr>
        </a:p>
      </dgm:t>
    </dgm:pt>
    <dgm:pt modelId="{CF4196D7-B938-4792-8092-C51AFBCE81CC}" type="parTrans" cxnId="{C53F44C5-8A50-421A-A6DB-F726CC80CA84}">
      <dgm:prSet/>
      <dgm:spPr/>
      <dgm:t>
        <a:bodyPr/>
        <a:lstStyle/>
        <a:p>
          <a:endParaRPr lang="en-US"/>
        </a:p>
      </dgm:t>
    </dgm:pt>
    <dgm:pt modelId="{218B3E1C-D0F8-4AC1-AC3C-105B7578158F}" type="sibTrans" cxnId="{C53F44C5-8A50-421A-A6DB-F726CC80CA84}">
      <dgm:prSet/>
      <dgm:spPr/>
      <dgm:t>
        <a:bodyPr/>
        <a:lstStyle/>
        <a:p>
          <a:endParaRPr lang="en-US"/>
        </a:p>
      </dgm:t>
    </dgm:pt>
    <dgm:pt modelId="{53BAC95E-729C-4BBE-B220-37E6E816FD67}" type="pres">
      <dgm:prSet presAssocID="{1E1BF4AC-7A02-4733-9CFC-924C05D250AC}" presName="vert0" presStyleCnt="0">
        <dgm:presLayoutVars>
          <dgm:dir/>
          <dgm:animOne val="branch"/>
          <dgm:animLvl val="lvl"/>
        </dgm:presLayoutVars>
      </dgm:prSet>
      <dgm:spPr/>
    </dgm:pt>
    <dgm:pt modelId="{EFF4C9FF-22DC-48BE-BC0B-E123D6EC4E33}" type="pres">
      <dgm:prSet presAssocID="{179DBB53-470C-42F5-B0A3-2CBD0FC17F11}" presName="thickLine" presStyleLbl="alignNode1" presStyleIdx="0" presStyleCnt="7"/>
      <dgm:spPr/>
    </dgm:pt>
    <dgm:pt modelId="{472D0CDE-6006-40E5-836C-A5F222F6463D}" type="pres">
      <dgm:prSet presAssocID="{179DBB53-470C-42F5-B0A3-2CBD0FC17F11}" presName="horz1" presStyleCnt="0"/>
      <dgm:spPr/>
    </dgm:pt>
    <dgm:pt modelId="{569BBCBC-6682-412F-BE35-963EAF9836F0}" type="pres">
      <dgm:prSet presAssocID="{179DBB53-470C-42F5-B0A3-2CBD0FC17F11}" presName="tx1" presStyleLbl="revTx" presStyleIdx="0" presStyleCnt="7"/>
      <dgm:spPr/>
    </dgm:pt>
    <dgm:pt modelId="{B4D5C67E-4DD7-4891-A008-CDA17B001DBA}" type="pres">
      <dgm:prSet presAssocID="{179DBB53-470C-42F5-B0A3-2CBD0FC17F11}" presName="vert1" presStyleCnt="0"/>
      <dgm:spPr/>
    </dgm:pt>
    <dgm:pt modelId="{99798E41-611D-4A05-A6E5-4113C8C10F7E}" type="pres">
      <dgm:prSet presAssocID="{5515735D-A50C-434B-97FC-C06A0C9F3B15}" presName="thickLine" presStyleLbl="alignNode1" presStyleIdx="1" presStyleCnt="7"/>
      <dgm:spPr/>
    </dgm:pt>
    <dgm:pt modelId="{B72FDACD-8EB5-433C-9192-626DCF3D8940}" type="pres">
      <dgm:prSet presAssocID="{5515735D-A50C-434B-97FC-C06A0C9F3B15}" presName="horz1" presStyleCnt="0"/>
      <dgm:spPr/>
    </dgm:pt>
    <dgm:pt modelId="{1DCE8DA8-2A37-4C0D-998E-307E8F9ADE2A}" type="pres">
      <dgm:prSet presAssocID="{5515735D-A50C-434B-97FC-C06A0C9F3B15}" presName="tx1" presStyleLbl="revTx" presStyleIdx="1" presStyleCnt="7"/>
      <dgm:spPr/>
    </dgm:pt>
    <dgm:pt modelId="{1713CEAD-6BE9-4642-AEAC-3390135E30FC}" type="pres">
      <dgm:prSet presAssocID="{5515735D-A50C-434B-97FC-C06A0C9F3B15}" presName="vert1" presStyleCnt="0"/>
      <dgm:spPr/>
    </dgm:pt>
    <dgm:pt modelId="{09CE1873-0E99-4ADC-B268-EA606BF93DAF}" type="pres">
      <dgm:prSet presAssocID="{29EFF810-E6E5-4606-B917-4C9984AF6029}" presName="thickLine" presStyleLbl="alignNode1" presStyleIdx="2" presStyleCnt="7"/>
      <dgm:spPr/>
    </dgm:pt>
    <dgm:pt modelId="{C9D04FC9-F9AA-4BC1-B468-450AC1924994}" type="pres">
      <dgm:prSet presAssocID="{29EFF810-E6E5-4606-B917-4C9984AF6029}" presName="horz1" presStyleCnt="0"/>
      <dgm:spPr/>
    </dgm:pt>
    <dgm:pt modelId="{FEA949CD-1306-4552-8360-89FCE4E69B11}" type="pres">
      <dgm:prSet presAssocID="{29EFF810-E6E5-4606-B917-4C9984AF6029}" presName="tx1" presStyleLbl="revTx" presStyleIdx="2" presStyleCnt="7"/>
      <dgm:spPr/>
    </dgm:pt>
    <dgm:pt modelId="{732A18CC-CB69-4488-BE37-C107978973E2}" type="pres">
      <dgm:prSet presAssocID="{29EFF810-E6E5-4606-B917-4C9984AF6029}" presName="vert1" presStyleCnt="0"/>
      <dgm:spPr/>
    </dgm:pt>
    <dgm:pt modelId="{36256221-ADF2-45B7-823D-509C4749D2BF}" type="pres">
      <dgm:prSet presAssocID="{D971D9FD-EAF3-47A6-997E-DA431F7476A1}" presName="thickLine" presStyleLbl="alignNode1" presStyleIdx="3" presStyleCnt="7"/>
      <dgm:spPr/>
    </dgm:pt>
    <dgm:pt modelId="{E3D6482F-BC9A-40A4-A0C2-82D2EE2B2B59}" type="pres">
      <dgm:prSet presAssocID="{D971D9FD-EAF3-47A6-997E-DA431F7476A1}" presName="horz1" presStyleCnt="0"/>
      <dgm:spPr/>
    </dgm:pt>
    <dgm:pt modelId="{E5D15514-D3C7-41A0-BD61-60B66DB5ECE5}" type="pres">
      <dgm:prSet presAssocID="{D971D9FD-EAF3-47A6-997E-DA431F7476A1}" presName="tx1" presStyleLbl="revTx" presStyleIdx="3" presStyleCnt="7"/>
      <dgm:spPr/>
    </dgm:pt>
    <dgm:pt modelId="{451BC267-D670-43AD-A026-06FF581B4E9F}" type="pres">
      <dgm:prSet presAssocID="{D971D9FD-EAF3-47A6-997E-DA431F7476A1}" presName="vert1" presStyleCnt="0"/>
      <dgm:spPr/>
    </dgm:pt>
    <dgm:pt modelId="{2C1E543A-5C5B-4341-87A5-1D55C191DD61}" type="pres">
      <dgm:prSet presAssocID="{61216908-D23B-4240-9E17-246E3FE1ECEE}" presName="thickLine" presStyleLbl="alignNode1" presStyleIdx="4" presStyleCnt="7"/>
      <dgm:spPr/>
    </dgm:pt>
    <dgm:pt modelId="{58D79D3E-692A-4545-BC08-35CF806DE4C4}" type="pres">
      <dgm:prSet presAssocID="{61216908-D23B-4240-9E17-246E3FE1ECEE}" presName="horz1" presStyleCnt="0"/>
      <dgm:spPr/>
    </dgm:pt>
    <dgm:pt modelId="{3C6429BD-F2B7-4584-A6C9-955BD90D7C61}" type="pres">
      <dgm:prSet presAssocID="{61216908-D23B-4240-9E17-246E3FE1ECEE}" presName="tx1" presStyleLbl="revTx" presStyleIdx="4" presStyleCnt="7"/>
      <dgm:spPr/>
    </dgm:pt>
    <dgm:pt modelId="{754172F4-E925-4E9D-A483-CFF21E69E1E2}" type="pres">
      <dgm:prSet presAssocID="{61216908-D23B-4240-9E17-246E3FE1ECEE}" presName="vert1" presStyleCnt="0"/>
      <dgm:spPr/>
    </dgm:pt>
    <dgm:pt modelId="{58FF47EE-4A0C-41A1-9042-4AE95613CB09}" type="pres">
      <dgm:prSet presAssocID="{31B5F149-A416-46E2-B42E-70E09C23796A}" presName="thickLine" presStyleLbl="alignNode1" presStyleIdx="5" presStyleCnt="7"/>
      <dgm:spPr/>
    </dgm:pt>
    <dgm:pt modelId="{684FEF5C-D705-4236-8316-BA00090223CC}" type="pres">
      <dgm:prSet presAssocID="{31B5F149-A416-46E2-B42E-70E09C23796A}" presName="horz1" presStyleCnt="0"/>
      <dgm:spPr/>
    </dgm:pt>
    <dgm:pt modelId="{A8D2B259-2DB0-42A0-B860-6C6269AAF527}" type="pres">
      <dgm:prSet presAssocID="{31B5F149-A416-46E2-B42E-70E09C23796A}" presName="tx1" presStyleLbl="revTx" presStyleIdx="5" presStyleCnt="7"/>
      <dgm:spPr/>
    </dgm:pt>
    <dgm:pt modelId="{4FFAB760-3162-4EDA-91AE-C0E5F1F5D38B}" type="pres">
      <dgm:prSet presAssocID="{31B5F149-A416-46E2-B42E-70E09C23796A}" presName="vert1" presStyleCnt="0"/>
      <dgm:spPr/>
    </dgm:pt>
    <dgm:pt modelId="{B93836CC-6281-48BB-ADB6-F5EC5DD91ABD}" type="pres">
      <dgm:prSet presAssocID="{6237AB6C-54F0-4A20-8AEA-9F37A6D200EF}" presName="thickLine" presStyleLbl="alignNode1" presStyleIdx="6" presStyleCnt="7"/>
      <dgm:spPr/>
    </dgm:pt>
    <dgm:pt modelId="{D79B220F-243B-4DC3-88D0-B4505EDACA0B}" type="pres">
      <dgm:prSet presAssocID="{6237AB6C-54F0-4A20-8AEA-9F37A6D200EF}" presName="horz1" presStyleCnt="0"/>
      <dgm:spPr/>
    </dgm:pt>
    <dgm:pt modelId="{DFBAD71C-564E-43FD-AACF-9481297EE318}" type="pres">
      <dgm:prSet presAssocID="{6237AB6C-54F0-4A20-8AEA-9F37A6D200EF}" presName="tx1" presStyleLbl="revTx" presStyleIdx="6" presStyleCnt="7"/>
      <dgm:spPr/>
    </dgm:pt>
    <dgm:pt modelId="{AFDC5F72-1062-4B1B-8C11-B13871ED08CC}" type="pres">
      <dgm:prSet presAssocID="{6237AB6C-54F0-4A20-8AEA-9F37A6D200EF}" presName="vert1" presStyleCnt="0"/>
      <dgm:spPr/>
    </dgm:pt>
  </dgm:ptLst>
  <dgm:cxnLst>
    <dgm:cxn modelId="{ABBD5F1A-2976-42A4-8AED-7886CBB15EFA}" type="presOf" srcId="{6237AB6C-54F0-4A20-8AEA-9F37A6D200EF}" destId="{DFBAD71C-564E-43FD-AACF-9481297EE318}" srcOrd="0" destOrd="0" presId="urn:microsoft.com/office/officeart/2008/layout/LinedList"/>
    <dgm:cxn modelId="{4328A81A-54C6-4AAE-AA9C-8821333A241D}" type="presOf" srcId="{61216908-D23B-4240-9E17-246E3FE1ECEE}" destId="{3C6429BD-F2B7-4584-A6C9-955BD90D7C61}" srcOrd="0" destOrd="0" presId="urn:microsoft.com/office/officeart/2008/layout/LinedList"/>
    <dgm:cxn modelId="{42DE0666-8B72-4212-BABC-30F40727B7C7}" srcId="{1E1BF4AC-7A02-4733-9CFC-924C05D250AC}" destId="{5515735D-A50C-434B-97FC-C06A0C9F3B15}" srcOrd="1" destOrd="0" parTransId="{72B942A1-82E4-4D6B-B264-D6C85B3A58FE}" sibTransId="{648DF4B5-245B-46AD-8084-BEA1F28E601F}"/>
    <dgm:cxn modelId="{B5DBF268-743B-435A-86B5-01C871478705}" type="presOf" srcId="{29EFF810-E6E5-4606-B917-4C9984AF6029}" destId="{FEA949CD-1306-4552-8360-89FCE4E69B11}" srcOrd="0" destOrd="0" presId="urn:microsoft.com/office/officeart/2008/layout/LinedList"/>
    <dgm:cxn modelId="{4AB3116B-A00C-47F0-8F2A-A0F4F92403A5}" srcId="{1E1BF4AC-7A02-4733-9CFC-924C05D250AC}" destId="{29EFF810-E6E5-4606-B917-4C9984AF6029}" srcOrd="2" destOrd="0" parTransId="{9885DA09-5B89-4D26-B264-FA356B58DB35}" sibTransId="{47569E15-9248-49C0-96CF-B9DBE9C2C1A9}"/>
    <dgm:cxn modelId="{54BF064F-2D80-4A1F-9185-6B97ECCC4DF0}" type="presOf" srcId="{179DBB53-470C-42F5-B0A3-2CBD0FC17F11}" destId="{569BBCBC-6682-412F-BE35-963EAF9836F0}" srcOrd="0" destOrd="0" presId="urn:microsoft.com/office/officeart/2008/layout/LinedList"/>
    <dgm:cxn modelId="{CB4D7A5A-EDA8-4C51-8E1A-50CF26C7A44D}" srcId="{1E1BF4AC-7A02-4733-9CFC-924C05D250AC}" destId="{179DBB53-470C-42F5-B0A3-2CBD0FC17F11}" srcOrd="0" destOrd="0" parTransId="{CBA22118-712C-48CA-9917-68AED72A1ECD}" sibTransId="{7E25A161-CF68-4544-9DB5-A5B5BB45A69F}"/>
    <dgm:cxn modelId="{D5575B96-525B-4E86-9D36-32C5EDC4B1C9}" type="presOf" srcId="{1E1BF4AC-7A02-4733-9CFC-924C05D250AC}" destId="{53BAC95E-729C-4BBE-B220-37E6E816FD67}" srcOrd="0" destOrd="0" presId="urn:microsoft.com/office/officeart/2008/layout/LinedList"/>
    <dgm:cxn modelId="{C1687C9A-ACC8-4701-989A-E5050E9F02E2}" type="presOf" srcId="{31B5F149-A416-46E2-B42E-70E09C23796A}" destId="{A8D2B259-2DB0-42A0-B860-6C6269AAF527}" srcOrd="0" destOrd="0" presId="urn:microsoft.com/office/officeart/2008/layout/LinedList"/>
    <dgm:cxn modelId="{68880FB7-7B8A-424F-8F44-331FF4BBDE38}" type="presOf" srcId="{D971D9FD-EAF3-47A6-997E-DA431F7476A1}" destId="{E5D15514-D3C7-41A0-BD61-60B66DB5ECE5}" srcOrd="0" destOrd="0" presId="urn:microsoft.com/office/officeart/2008/layout/LinedList"/>
    <dgm:cxn modelId="{C53F44C5-8A50-421A-A6DB-F726CC80CA84}" srcId="{1E1BF4AC-7A02-4733-9CFC-924C05D250AC}" destId="{6237AB6C-54F0-4A20-8AEA-9F37A6D200EF}" srcOrd="6" destOrd="0" parTransId="{CF4196D7-B938-4792-8092-C51AFBCE81CC}" sibTransId="{218B3E1C-D0F8-4AC1-AC3C-105B7578158F}"/>
    <dgm:cxn modelId="{214EE3C8-A67F-4086-8CC1-496233C6A47D}" srcId="{1E1BF4AC-7A02-4733-9CFC-924C05D250AC}" destId="{61216908-D23B-4240-9E17-246E3FE1ECEE}" srcOrd="4" destOrd="0" parTransId="{341A2B57-CB9C-4B72-BA54-492619254583}" sibTransId="{25C52A8D-1C4F-43CB-8A06-2D4100B59BB3}"/>
    <dgm:cxn modelId="{1E9120D3-B2DB-4C6E-9E9B-2CE0AEA9C263}" type="presOf" srcId="{5515735D-A50C-434B-97FC-C06A0C9F3B15}" destId="{1DCE8DA8-2A37-4C0D-998E-307E8F9ADE2A}" srcOrd="0" destOrd="0" presId="urn:microsoft.com/office/officeart/2008/layout/LinedList"/>
    <dgm:cxn modelId="{7FAF71DE-D72F-49D4-BFBC-8E3851C04745}" srcId="{1E1BF4AC-7A02-4733-9CFC-924C05D250AC}" destId="{D971D9FD-EAF3-47A6-997E-DA431F7476A1}" srcOrd="3" destOrd="0" parTransId="{714F5B8D-6BE0-430A-9D70-032A5088AE47}" sibTransId="{6C01FC5F-5450-47D5-A5FF-AB85C49A58C7}"/>
    <dgm:cxn modelId="{BC79C4E9-D75F-4D44-A519-06C1AC367C64}" srcId="{1E1BF4AC-7A02-4733-9CFC-924C05D250AC}" destId="{31B5F149-A416-46E2-B42E-70E09C23796A}" srcOrd="5" destOrd="0" parTransId="{22B0518C-F127-4DE2-AFF3-55D71A67CACF}" sibTransId="{69C41BAD-E11D-4B7B-BA14-417D1EB31C52}"/>
    <dgm:cxn modelId="{5EB7A568-9181-4C0A-8C10-DC4CD818BC07}" type="presParOf" srcId="{53BAC95E-729C-4BBE-B220-37E6E816FD67}" destId="{EFF4C9FF-22DC-48BE-BC0B-E123D6EC4E33}" srcOrd="0" destOrd="0" presId="urn:microsoft.com/office/officeart/2008/layout/LinedList"/>
    <dgm:cxn modelId="{958CCDFA-9E20-4BBE-A06C-62E2472FA923}" type="presParOf" srcId="{53BAC95E-729C-4BBE-B220-37E6E816FD67}" destId="{472D0CDE-6006-40E5-836C-A5F222F6463D}" srcOrd="1" destOrd="0" presId="urn:microsoft.com/office/officeart/2008/layout/LinedList"/>
    <dgm:cxn modelId="{2D6B1C94-C1AF-44B1-A6A3-284C94B52F5D}" type="presParOf" srcId="{472D0CDE-6006-40E5-836C-A5F222F6463D}" destId="{569BBCBC-6682-412F-BE35-963EAF9836F0}" srcOrd="0" destOrd="0" presId="urn:microsoft.com/office/officeart/2008/layout/LinedList"/>
    <dgm:cxn modelId="{33B3343C-D926-43D6-953C-4E54A3FA180B}" type="presParOf" srcId="{472D0CDE-6006-40E5-836C-A5F222F6463D}" destId="{B4D5C67E-4DD7-4891-A008-CDA17B001DBA}" srcOrd="1" destOrd="0" presId="urn:microsoft.com/office/officeart/2008/layout/LinedList"/>
    <dgm:cxn modelId="{2FA10FC7-E532-4426-A9A2-C01937CEB7F9}" type="presParOf" srcId="{53BAC95E-729C-4BBE-B220-37E6E816FD67}" destId="{99798E41-611D-4A05-A6E5-4113C8C10F7E}" srcOrd="2" destOrd="0" presId="urn:microsoft.com/office/officeart/2008/layout/LinedList"/>
    <dgm:cxn modelId="{3931BA3F-D801-44C7-AB0C-F1C513EF8A9F}" type="presParOf" srcId="{53BAC95E-729C-4BBE-B220-37E6E816FD67}" destId="{B72FDACD-8EB5-433C-9192-626DCF3D8940}" srcOrd="3" destOrd="0" presId="urn:microsoft.com/office/officeart/2008/layout/LinedList"/>
    <dgm:cxn modelId="{A1BED601-6B64-4873-8949-881DD320EDF1}" type="presParOf" srcId="{B72FDACD-8EB5-433C-9192-626DCF3D8940}" destId="{1DCE8DA8-2A37-4C0D-998E-307E8F9ADE2A}" srcOrd="0" destOrd="0" presId="urn:microsoft.com/office/officeart/2008/layout/LinedList"/>
    <dgm:cxn modelId="{83547C37-EB9D-48F0-9F09-E256D800A362}" type="presParOf" srcId="{B72FDACD-8EB5-433C-9192-626DCF3D8940}" destId="{1713CEAD-6BE9-4642-AEAC-3390135E30FC}" srcOrd="1" destOrd="0" presId="urn:microsoft.com/office/officeart/2008/layout/LinedList"/>
    <dgm:cxn modelId="{752322B0-3B66-4FB1-8A78-C9AA811EAA62}" type="presParOf" srcId="{53BAC95E-729C-4BBE-B220-37E6E816FD67}" destId="{09CE1873-0E99-4ADC-B268-EA606BF93DAF}" srcOrd="4" destOrd="0" presId="urn:microsoft.com/office/officeart/2008/layout/LinedList"/>
    <dgm:cxn modelId="{9E35D315-038D-434F-9AD8-261C026BA6B8}" type="presParOf" srcId="{53BAC95E-729C-4BBE-B220-37E6E816FD67}" destId="{C9D04FC9-F9AA-4BC1-B468-450AC1924994}" srcOrd="5" destOrd="0" presId="urn:microsoft.com/office/officeart/2008/layout/LinedList"/>
    <dgm:cxn modelId="{9465E26C-903D-42B5-A365-319213DB8BEC}" type="presParOf" srcId="{C9D04FC9-F9AA-4BC1-B468-450AC1924994}" destId="{FEA949CD-1306-4552-8360-89FCE4E69B11}" srcOrd="0" destOrd="0" presId="urn:microsoft.com/office/officeart/2008/layout/LinedList"/>
    <dgm:cxn modelId="{28BEEFEA-E1B9-4117-B3DE-6BC302A06DAF}" type="presParOf" srcId="{C9D04FC9-F9AA-4BC1-B468-450AC1924994}" destId="{732A18CC-CB69-4488-BE37-C107978973E2}" srcOrd="1" destOrd="0" presId="urn:microsoft.com/office/officeart/2008/layout/LinedList"/>
    <dgm:cxn modelId="{5C0370C4-D9F2-4F69-AA69-C2F5A6E47252}" type="presParOf" srcId="{53BAC95E-729C-4BBE-B220-37E6E816FD67}" destId="{36256221-ADF2-45B7-823D-509C4749D2BF}" srcOrd="6" destOrd="0" presId="urn:microsoft.com/office/officeart/2008/layout/LinedList"/>
    <dgm:cxn modelId="{184DA465-818D-484A-B80E-52C960887245}" type="presParOf" srcId="{53BAC95E-729C-4BBE-B220-37E6E816FD67}" destId="{E3D6482F-BC9A-40A4-A0C2-82D2EE2B2B59}" srcOrd="7" destOrd="0" presId="urn:microsoft.com/office/officeart/2008/layout/LinedList"/>
    <dgm:cxn modelId="{209DF5F8-1B98-4E56-987C-AD48DC969248}" type="presParOf" srcId="{E3D6482F-BC9A-40A4-A0C2-82D2EE2B2B59}" destId="{E5D15514-D3C7-41A0-BD61-60B66DB5ECE5}" srcOrd="0" destOrd="0" presId="urn:microsoft.com/office/officeart/2008/layout/LinedList"/>
    <dgm:cxn modelId="{347BE275-0B0B-4BBB-9C15-21ED68CC2171}" type="presParOf" srcId="{E3D6482F-BC9A-40A4-A0C2-82D2EE2B2B59}" destId="{451BC267-D670-43AD-A026-06FF581B4E9F}" srcOrd="1" destOrd="0" presId="urn:microsoft.com/office/officeart/2008/layout/LinedList"/>
    <dgm:cxn modelId="{686D19E6-169C-41FB-A593-3DBC33DB39E1}" type="presParOf" srcId="{53BAC95E-729C-4BBE-B220-37E6E816FD67}" destId="{2C1E543A-5C5B-4341-87A5-1D55C191DD61}" srcOrd="8" destOrd="0" presId="urn:microsoft.com/office/officeart/2008/layout/LinedList"/>
    <dgm:cxn modelId="{FFA565F1-2A35-49C1-A308-18DF13997F9D}" type="presParOf" srcId="{53BAC95E-729C-4BBE-B220-37E6E816FD67}" destId="{58D79D3E-692A-4545-BC08-35CF806DE4C4}" srcOrd="9" destOrd="0" presId="urn:microsoft.com/office/officeart/2008/layout/LinedList"/>
    <dgm:cxn modelId="{D2321B36-F4DC-48CE-B335-F55545BD831D}" type="presParOf" srcId="{58D79D3E-692A-4545-BC08-35CF806DE4C4}" destId="{3C6429BD-F2B7-4584-A6C9-955BD90D7C61}" srcOrd="0" destOrd="0" presId="urn:microsoft.com/office/officeart/2008/layout/LinedList"/>
    <dgm:cxn modelId="{2AA84FEE-4C0A-49DE-9B24-FD9CA7D217C7}" type="presParOf" srcId="{58D79D3E-692A-4545-BC08-35CF806DE4C4}" destId="{754172F4-E925-4E9D-A483-CFF21E69E1E2}" srcOrd="1" destOrd="0" presId="urn:microsoft.com/office/officeart/2008/layout/LinedList"/>
    <dgm:cxn modelId="{62874F21-DED2-4C90-A6F6-363F2D6A5D50}" type="presParOf" srcId="{53BAC95E-729C-4BBE-B220-37E6E816FD67}" destId="{58FF47EE-4A0C-41A1-9042-4AE95613CB09}" srcOrd="10" destOrd="0" presId="urn:microsoft.com/office/officeart/2008/layout/LinedList"/>
    <dgm:cxn modelId="{6D64409B-6D17-4601-8E34-43F7013E0DEE}" type="presParOf" srcId="{53BAC95E-729C-4BBE-B220-37E6E816FD67}" destId="{684FEF5C-D705-4236-8316-BA00090223CC}" srcOrd="11" destOrd="0" presId="urn:microsoft.com/office/officeart/2008/layout/LinedList"/>
    <dgm:cxn modelId="{4A6114CB-4E72-427A-8B96-3EC35265E2C1}" type="presParOf" srcId="{684FEF5C-D705-4236-8316-BA00090223CC}" destId="{A8D2B259-2DB0-42A0-B860-6C6269AAF527}" srcOrd="0" destOrd="0" presId="urn:microsoft.com/office/officeart/2008/layout/LinedList"/>
    <dgm:cxn modelId="{C98D04D2-2C38-41DB-8576-1315BC7A66E1}" type="presParOf" srcId="{684FEF5C-D705-4236-8316-BA00090223CC}" destId="{4FFAB760-3162-4EDA-91AE-C0E5F1F5D38B}" srcOrd="1" destOrd="0" presId="urn:microsoft.com/office/officeart/2008/layout/LinedList"/>
    <dgm:cxn modelId="{951C1D8D-1F17-478A-9906-67DC219507A2}" type="presParOf" srcId="{53BAC95E-729C-4BBE-B220-37E6E816FD67}" destId="{B93836CC-6281-48BB-ADB6-F5EC5DD91ABD}" srcOrd="12" destOrd="0" presId="urn:microsoft.com/office/officeart/2008/layout/LinedList"/>
    <dgm:cxn modelId="{8C4B4059-A7D9-4D0B-B82E-3AFBB4B97E19}" type="presParOf" srcId="{53BAC95E-729C-4BBE-B220-37E6E816FD67}" destId="{D79B220F-243B-4DC3-88D0-B4505EDACA0B}" srcOrd="13" destOrd="0" presId="urn:microsoft.com/office/officeart/2008/layout/LinedList"/>
    <dgm:cxn modelId="{9747AAD8-6040-44FC-A7FE-16360F0A9AED}" type="presParOf" srcId="{D79B220F-243B-4DC3-88D0-B4505EDACA0B}" destId="{DFBAD71C-564E-43FD-AACF-9481297EE318}" srcOrd="0" destOrd="0" presId="urn:microsoft.com/office/officeart/2008/layout/LinedList"/>
    <dgm:cxn modelId="{1007815B-CA58-4C7A-981D-D26C49AD2AAB}" type="presParOf" srcId="{D79B220F-243B-4DC3-88D0-B4505EDACA0B}" destId="{AFDC5F72-1062-4B1B-8C11-B13871ED08C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F4C9FF-22DC-48BE-BC0B-E123D6EC4E33}">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9BBCBC-6682-412F-BE35-963EAF9836F0}">
      <dsp:nvSpPr>
        <dsp:cNvPr id="0" name=""/>
        <dsp:cNvSpPr/>
      </dsp:nvSpPr>
      <dsp:spPr>
        <a:xfrm>
          <a:off x="0" y="623"/>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latin typeface="Open Sans" pitchFamily="2" charset="0"/>
              <a:ea typeface="Open Sans" pitchFamily="2" charset="0"/>
              <a:cs typeface="Open Sans" pitchFamily="2" charset="0"/>
            </a:rPr>
            <a:t>Stay calm </a:t>
          </a:r>
          <a:endParaRPr lang="en-US" sz="2300" kern="1200" dirty="0">
            <a:latin typeface="Open Sans" pitchFamily="2" charset="0"/>
            <a:ea typeface="Open Sans" pitchFamily="2" charset="0"/>
            <a:cs typeface="Open Sans" pitchFamily="2" charset="0"/>
          </a:endParaRPr>
        </a:p>
      </dsp:txBody>
      <dsp:txXfrm>
        <a:off x="0" y="623"/>
        <a:ext cx="6492875" cy="729164"/>
      </dsp:txXfrm>
    </dsp:sp>
    <dsp:sp modelId="{99798E41-611D-4A05-A6E5-4113C8C10F7E}">
      <dsp:nvSpPr>
        <dsp:cNvPr id="0" name=""/>
        <dsp:cNvSpPr/>
      </dsp:nvSpPr>
      <dsp:spPr>
        <a:xfrm>
          <a:off x="0" y="729788"/>
          <a:ext cx="6492875" cy="0"/>
        </a:xfrm>
        <a:prstGeom prst="line">
          <a:avLst/>
        </a:prstGeom>
        <a:solidFill>
          <a:schemeClr val="accent2">
            <a:hueOff val="-1489982"/>
            <a:satOff val="-582"/>
            <a:lumOff val="4706"/>
            <a:alphaOff val="0"/>
          </a:schemeClr>
        </a:solidFill>
        <a:ln w="12700" cap="flat" cmpd="sng" algn="ctr">
          <a:solidFill>
            <a:schemeClr val="accent2">
              <a:hueOff val="-1489982"/>
              <a:satOff val="-582"/>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CE8DA8-2A37-4C0D-998E-307E8F9ADE2A}">
      <dsp:nvSpPr>
        <dsp:cNvPr id="0" name=""/>
        <dsp:cNvSpPr/>
      </dsp:nvSpPr>
      <dsp:spPr>
        <a:xfrm>
          <a:off x="0" y="729788"/>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latin typeface="Open Sans" pitchFamily="2" charset="0"/>
              <a:ea typeface="Open Sans" pitchFamily="2" charset="0"/>
              <a:cs typeface="Open Sans" pitchFamily="2" charset="0"/>
            </a:rPr>
            <a:t>Patient positioning</a:t>
          </a:r>
          <a:endParaRPr lang="en-US" sz="2300" kern="1200" dirty="0">
            <a:latin typeface="Open Sans" pitchFamily="2" charset="0"/>
            <a:ea typeface="Open Sans" pitchFamily="2" charset="0"/>
            <a:cs typeface="Open Sans" pitchFamily="2" charset="0"/>
          </a:endParaRPr>
        </a:p>
      </dsp:txBody>
      <dsp:txXfrm>
        <a:off x="0" y="729788"/>
        <a:ext cx="6492875" cy="729164"/>
      </dsp:txXfrm>
    </dsp:sp>
    <dsp:sp modelId="{09CE1873-0E99-4ADC-B268-EA606BF93DAF}">
      <dsp:nvSpPr>
        <dsp:cNvPr id="0" name=""/>
        <dsp:cNvSpPr/>
      </dsp:nvSpPr>
      <dsp:spPr>
        <a:xfrm>
          <a:off x="0" y="1458952"/>
          <a:ext cx="6492875" cy="0"/>
        </a:xfrm>
        <a:prstGeom prst="line">
          <a:avLst/>
        </a:prstGeom>
        <a:solidFill>
          <a:schemeClr val="accent2">
            <a:hueOff val="-2979963"/>
            <a:satOff val="-1164"/>
            <a:lumOff val="9411"/>
            <a:alphaOff val="0"/>
          </a:schemeClr>
        </a:solidFill>
        <a:ln w="12700" cap="flat" cmpd="sng" algn="ctr">
          <a:solidFill>
            <a:schemeClr val="accent2">
              <a:hueOff val="-2979963"/>
              <a:satOff val="-1164"/>
              <a:lumOff val="941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A949CD-1306-4552-8360-89FCE4E69B11}">
      <dsp:nvSpPr>
        <dsp:cNvPr id="0" name=""/>
        <dsp:cNvSpPr/>
      </dsp:nvSpPr>
      <dsp:spPr>
        <a:xfrm>
          <a:off x="0" y="1458952"/>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latin typeface="Open Sans" pitchFamily="2" charset="0"/>
              <a:ea typeface="Open Sans" pitchFamily="2" charset="0"/>
              <a:cs typeface="Open Sans" pitchFamily="2" charset="0"/>
            </a:rPr>
            <a:t>Call for help</a:t>
          </a:r>
          <a:endParaRPr lang="en-US" sz="2300" kern="1200" dirty="0">
            <a:latin typeface="Open Sans" pitchFamily="2" charset="0"/>
            <a:ea typeface="Open Sans" pitchFamily="2" charset="0"/>
            <a:cs typeface="Open Sans" pitchFamily="2" charset="0"/>
          </a:endParaRPr>
        </a:p>
      </dsp:txBody>
      <dsp:txXfrm>
        <a:off x="0" y="1458952"/>
        <a:ext cx="6492875" cy="729164"/>
      </dsp:txXfrm>
    </dsp:sp>
    <dsp:sp modelId="{36256221-ADF2-45B7-823D-509C4749D2BF}">
      <dsp:nvSpPr>
        <dsp:cNvPr id="0" name=""/>
        <dsp:cNvSpPr/>
      </dsp:nvSpPr>
      <dsp:spPr>
        <a:xfrm>
          <a:off x="0" y="2188117"/>
          <a:ext cx="6492875" cy="0"/>
        </a:xfrm>
        <a:prstGeom prst="line">
          <a:avLst/>
        </a:prstGeom>
        <a:solidFill>
          <a:schemeClr val="accent2">
            <a:hueOff val="-4469945"/>
            <a:satOff val="-1746"/>
            <a:lumOff val="14117"/>
            <a:alphaOff val="0"/>
          </a:schemeClr>
        </a:solidFill>
        <a:ln w="12700" cap="flat" cmpd="sng" algn="ctr">
          <a:solidFill>
            <a:schemeClr val="accent2">
              <a:hueOff val="-4469945"/>
              <a:satOff val="-1746"/>
              <a:lumOff val="141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D15514-D3C7-41A0-BD61-60B66DB5ECE5}">
      <dsp:nvSpPr>
        <dsp:cNvPr id="0" name=""/>
        <dsp:cNvSpPr/>
      </dsp:nvSpPr>
      <dsp:spPr>
        <a:xfrm>
          <a:off x="0" y="2188117"/>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latin typeface="Open Sans" pitchFamily="2" charset="0"/>
              <a:ea typeface="Open Sans" pitchFamily="2" charset="0"/>
              <a:cs typeface="Open Sans" pitchFamily="2" charset="0"/>
            </a:rPr>
            <a:t>Using management plan - Assess the reaction</a:t>
          </a:r>
          <a:endParaRPr lang="en-US" sz="2300" kern="1200" dirty="0">
            <a:latin typeface="Open Sans" pitchFamily="2" charset="0"/>
            <a:ea typeface="Open Sans" pitchFamily="2" charset="0"/>
            <a:cs typeface="Open Sans" pitchFamily="2" charset="0"/>
          </a:endParaRPr>
        </a:p>
      </dsp:txBody>
      <dsp:txXfrm>
        <a:off x="0" y="2188117"/>
        <a:ext cx="6492875" cy="729164"/>
      </dsp:txXfrm>
    </dsp:sp>
    <dsp:sp modelId="{2C1E543A-5C5B-4341-87A5-1D55C191DD61}">
      <dsp:nvSpPr>
        <dsp:cNvPr id="0" name=""/>
        <dsp:cNvSpPr/>
      </dsp:nvSpPr>
      <dsp:spPr>
        <a:xfrm>
          <a:off x="0" y="2917282"/>
          <a:ext cx="6492875" cy="0"/>
        </a:xfrm>
        <a:prstGeom prst="line">
          <a:avLst/>
        </a:prstGeom>
        <a:solidFill>
          <a:schemeClr val="accent2">
            <a:hueOff val="-5959926"/>
            <a:satOff val="-2329"/>
            <a:lumOff val="18823"/>
            <a:alphaOff val="0"/>
          </a:schemeClr>
        </a:solidFill>
        <a:ln w="12700" cap="flat" cmpd="sng" algn="ctr">
          <a:solidFill>
            <a:schemeClr val="accent2">
              <a:hueOff val="-5959926"/>
              <a:satOff val="-2329"/>
              <a:lumOff val="1882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6429BD-F2B7-4584-A6C9-955BD90D7C61}">
      <dsp:nvSpPr>
        <dsp:cNvPr id="0" name=""/>
        <dsp:cNvSpPr/>
      </dsp:nvSpPr>
      <dsp:spPr>
        <a:xfrm>
          <a:off x="0" y="2917282"/>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latin typeface="Open Sans" pitchFamily="2" charset="0"/>
              <a:ea typeface="Open Sans" pitchFamily="2" charset="0"/>
              <a:cs typeface="Open Sans" pitchFamily="2" charset="0"/>
            </a:rPr>
            <a:t>Give emergency treatment</a:t>
          </a:r>
          <a:endParaRPr lang="en-US" sz="2300" kern="1200" dirty="0">
            <a:latin typeface="Open Sans" pitchFamily="2" charset="0"/>
            <a:ea typeface="Open Sans" pitchFamily="2" charset="0"/>
            <a:cs typeface="Open Sans" pitchFamily="2" charset="0"/>
          </a:endParaRPr>
        </a:p>
      </dsp:txBody>
      <dsp:txXfrm>
        <a:off x="0" y="2917282"/>
        <a:ext cx="6492875" cy="729164"/>
      </dsp:txXfrm>
    </dsp:sp>
    <dsp:sp modelId="{58FF47EE-4A0C-41A1-9042-4AE95613CB09}">
      <dsp:nvSpPr>
        <dsp:cNvPr id="0" name=""/>
        <dsp:cNvSpPr/>
      </dsp:nvSpPr>
      <dsp:spPr>
        <a:xfrm>
          <a:off x="0" y="3646447"/>
          <a:ext cx="6492875" cy="0"/>
        </a:xfrm>
        <a:prstGeom prst="line">
          <a:avLst/>
        </a:prstGeom>
        <a:solidFill>
          <a:schemeClr val="accent2">
            <a:hueOff val="-7449907"/>
            <a:satOff val="-2911"/>
            <a:lumOff val="23528"/>
            <a:alphaOff val="0"/>
          </a:schemeClr>
        </a:solidFill>
        <a:ln w="12700" cap="flat" cmpd="sng" algn="ctr">
          <a:solidFill>
            <a:schemeClr val="accent2">
              <a:hueOff val="-7449907"/>
              <a:satOff val="-2911"/>
              <a:lumOff val="235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D2B259-2DB0-42A0-B860-6C6269AAF527}">
      <dsp:nvSpPr>
        <dsp:cNvPr id="0" name=""/>
        <dsp:cNvSpPr/>
      </dsp:nvSpPr>
      <dsp:spPr>
        <a:xfrm>
          <a:off x="0" y="3646447"/>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latin typeface="Open Sans" pitchFamily="2" charset="0"/>
              <a:ea typeface="Open Sans" pitchFamily="2" charset="0"/>
              <a:cs typeface="Open Sans" pitchFamily="2" charset="0"/>
            </a:rPr>
            <a:t>Make a note of the time</a:t>
          </a:r>
          <a:endParaRPr lang="en-US" sz="2300" kern="1200" dirty="0">
            <a:latin typeface="Open Sans" pitchFamily="2" charset="0"/>
            <a:ea typeface="Open Sans" pitchFamily="2" charset="0"/>
            <a:cs typeface="Open Sans" pitchFamily="2" charset="0"/>
          </a:endParaRPr>
        </a:p>
      </dsp:txBody>
      <dsp:txXfrm>
        <a:off x="0" y="3646447"/>
        <a:ext cx="6492875" cy="729164"/>
      </dsp:txXfrm>
    </dsp:sp>
    <dsp:sp modelId="{B93836CC-6281-48BB-ADB6-F5EC5DD91ABD}">
      <dsp:nvSpPr>
        <dsp:cNvPr id="0" name=""/>
        <dsp:cNvSpPr/>
      </dsp:nvSpPr>
      <dsp:spPr>
        <a:xfrm>
          <a:off x="0" y="4375611"/>
          <a:ext cx="6492875" cy="0"/>
        </a:xfrm>
        <a:prstGeom prst="line">
          <a:avLst/>
        </a:prstGeom>
        <a:solidFill>
          <a:schemeClr val="accent2">
            <a:hueOff val="-8939889"/>
            <a:satOff val="-3493"/>
            <a:lumOff val="28234"/>
            <a:alphaOff val="0"/>
          </a:schemeClr>
        </a:solidFill>
        <a:ln w="12700" cap="flat" cmpd="sng" algn="ctr">
          <a:solidFill>
            <a:schemeClr val="accent2">
              <a:hueOff val="-8939889"/>
              <a:satOff val="-3493"/>
              <a:lumOff val="2823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BAD71C-564E-43FD-AACF-9481297EE318}">
      <dsp:nvSpPr>
        <dsp:cNvPr id="0" name=""/>
        <dsp:cNvSpPr/>
      </dsp:nvSpPr>
      <dsp:spPr>
        <a:xfrm>
          <a:off x="0" y="4375611"/>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latin typeface="Open Sans" pitchFamily="2" charset="0"/>
              <a:ea typeface="Open Sans" pitchFamily="2" charset="0"/>
              <a:cs typeface="Open Sans" pitchFamily="2" charset="0"/>
            </a:rPr>
            <a:t>Monitor closely until ambulance arrives</a:t>
          </a:r>
          <a:endParaRPr lang="en-US" sz="2300" kern="1200" dirty="0">
            <a:latin typeface="Open Sans" pitchFamily="2" charset="0"/>
            <a:ea typeface="Open Sans" pitchFamily="2" charset="0"/>
            <a:cs typeface="Open Sans" pitchFamily="2" charset="0"/>
          </a:endParaRPr>
        </a:p>
      </dsp:txBody>
      <dsp:txXfrm>
        <a:off x="0" y="4375611"/>
        <a:ext cx="6492875" cy="72916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D50E89C-B7DD-4860-8F8E-77D95F5FD400}" type="datetimeFigureOut">
              <a:rPr lang="en-GB" smtClean="0"/>
              <a:t>17/10/2022</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53C00199-6D71-47D3-8D39-342C8358A239}" type="slidenum">
              <a:rPr lang="en-GB" smtClean="0"/>
              <a:t>‹#›</a:t>
            </a:fld>
            <a:endParaRPr lang="en-GB"/>
          </a:p>
        </p:txBody>
      </p:sp>
    </p:spTree>
    <p:extLst>
      <p:ext uri="{BB962C8B-B14F-4D97-AF65-F5344CB8AC3E}">
        <p14:creationId xmlns:p14="http://schemas.microsoft.com/office/powerpoint/2010/main" val="3823923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Introduce yourself and say where you are from. </a:t>
            </a:r>
          </a:p>
        </p:txBody>
      </p:sp>
      <p:sp>
        <p:nvSpPr>
          <p:cNvPr id="4" name="Slide Number Placeholder 3"/>
          <p:cNvSpPr>
            <a:spLocks noGrp="1"/>
          </p:cNvSpPr>
          <p:nvPr>
            <p:ph type="sldNum" sz="quarter" idx="5"/>
          </p:nvPr>
        </p:nvSpPr>
        <p:spPr/>
        <p:txBody>
          <a:bodyPr/>
          <a:lstStyle/>
          <a:p>
            <a:fld id="{53C00199-6D71-47D3-8D39-342C8358A239}" type="slidenum">
              <a:rPr lang="en-GB" smtClean="0"/>
              <a:t>1</a:t>
            </a:fld>
            <a:endParaRPr lang="en-GB"/>
          </a:p>
        </p:txBody>
      </p:sp>
    </p:spTree>
    <p:extLst>
      <p:ext uri="{BB962C8B-B14F-4D97-AF65-F5344CB8AC3E}">
        <p14:creationId xmlns:p14="http://schemas.microsoft.com/office/powerpoint/2010/main" val="1866145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aim of the training is to provide you with up-to-date information about managing serious allergies in schools and early years settings. With particular emphasis on allergen avoidance, early recognition of symptoms and crisis management. You currently have &lt;number&gt; of &lt;pupils / children&gt; in the &lt;name of school/or early years setting&gt; who are at risk of a serious allergic reaction, otherwise known as anaphylaxis, and later on we’ll talk specifically about their allergies, and how they can be managed.</a:t>
            </a:r>
          </a:p>
          <a:p>
            <a:r>
              <a:rPr lang="en-GB" dirty="0"/>
              <a:t> </a:t>
            </a:r>
          </a:p>
          <a:p>
            <a:r>
              <a:rPr lang="en-GB" dirty="0"/>
              <a:t>To begin with though, I’m going to run through what anaphylaxis is, the symptoms, causes, treatments, everyday management and emergency procedures, and then we’re going to have a practical session with the trainer devices. If you have any questions please ask as we go along. &lt;or if you prefer you can  say: “please can you save any questions until the end”&gt;</a:t>
            </a:r>
          </a:p>
          <a:p>
            <a:r>
              <a:rPr lang="en-GB" dirty="0"/>
              <a:t> </a:t>
            </a:r>
          </a:p>
          <a:p>
            <a:r>
              <a:rPr lang="en-GB" dirty="0"/>
              <a:t>Please note, the devices we will be practicing with do not contain adrenaline or have needles in them.</a:t>
            </a:r>
          </a:p>
          <a:p>
            <a:endParaRPr lang="en-GB" dirty="0"/>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2</a:t>
            </a:fld>
            <a:endParaRPr lang="en-GB"/>
          </a:p>
        </p:txBody>
      </p:sp>
    </p:spTree>
    <p:extLst>
      <p:ext uri="{BB962C8B-B14F-4D97-AF65-F5344CB8AC3E}">
        <p14:creationId xmlns:p14="http://schemas.microsoft.com/office/powerpoint/2010/main" val="2554613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t>Read the slide and move on to next one.</a:t>
            </a:r>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3</a:t>
            </a:fld>
            <a:endParaRPr lang="en-GB"/>
          </a:p>
        </p:txBody>
      </p:sp>
    </p:spTree>
    <p:extLst>
      <p:ext uri="{BB962C8B-B14F-4D97-AF65-F5344CB8AC3E}">
        <p14:creationId xmlns:p14="http://schemas.microsoft.com/office/powerpoint/2010/main" val="3932181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GB" dirty="0"/>
              <a:t>Often the first symptoms are swelling around the mouth and tongue. This can rapidly lead on to difficulty in swallowing or speaking. </a:t>
            </a:r>
          </a:p>
          <a:p>
            <a:pPr eaLnBrk="1" hangingPunct="1">
              <a:defRPr/>
            </a:pPr>
            <a:r>
              <a:rPr lang="en-GB" dirty="0"/>
              <a:t>Alterations in the heart rate which usually this means a very rapid perhaps thready pulse, which doesn’t settle with resting, but there can also be an irregular pulse rate.</a:t>
            </a:r>
          </a:p>
          <a:p>
            <a:pPr eaLnBrk="1" hangingPunct="1">
              <a:defRPr/>
            </a:pPr>
            <a:r>
              <a:rPr lang="en-GB" dirty="0"/>
              <a:t>Sudden feeling of weakness, or dizziness, this is caused by the blood pressure dropping, and it’s really important to get the patient laying down with legs raised to preserve their blood pressure. If you do lay them down, make sure that you turn their head to the side, this helps prevent aspiration if they vomit. If vomiting looks likely or they are unconscious they should be in the recovery position. Some patients report a sense of doom, they get a feeling that something terrible is about to happen.</a:t>
            </a:r>
          </a:p>
          <a:p>
            <a:pPr eaLnBrk="1" hangingPunct="1">
              <a:defRPr/>
            </a:pPr>
            <a:r>
              <a:rPr lang="en-GB" dirty="0"/>
              <a:t>Difficulty breathing which can be caused by severe asthma or throat swelling, and collapse and unconsciousness can follow.</a:t>
            </a:r>
          </a:p>
          <a:p>
            <a:pPr eaLnBrk="1" hangingPunct="1">
              <a:defRPr/>
            </a:pPr>
            <a:r>
              <a:rPr lang="en-GB" dirty="0"/>
              <a:t>Patients can be propped up to help ease difficulty breathing but should lay back down as soon as possible.</a:t>
            </a:r>
          </a:p>
          <a:p>
            <a:pPr eaLnBrk="1" hangingPunct="1">
              <a:defRPr/>
            </a:pPr>
            <a:r>
              <a:rPr lang="en-GB" b="1" dirty="0"/>
              <a:t>Please note </a:t>
            </a:r>
            <a:r>
              <a:rPr lang="en-GB" dirty="0"/>
              <a:t>-You don’t have to have all of these symptoms present before either giving treatment or seeking help. If several of these symptoms are present, get help immediately.</a:t>
            </a:r>
          </a:p>
          <a:p>
            <a:pPr eaLnBrk="1" hangingPunct="1">
              <a:defRPr/>
            </a:pPr>
            <a:r>
              <a:rPr lang="en-GB" dirty="0"/>
              <a:t> </a:t>
            </a:r>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4</a:t>
            </a:fld>
            <a:endParaRPr lang="en-GB"/>
          </a:p>
        </p:txBody>
      </p:sp>
    </p:spTree>
    <p:extLst>
      <p:ext uri="{BB962C8B-B14F-4D97-AF65-F5344CB8AC3E}">
        <p14:creationId xmlns:p14="http://schemas.microsoft.com/office/powerpoint/2010/main" val="749397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GB" dirty="0"/>
              <a:t>Urticaria, sometimes known as hives or nettle rash, developing anywhere on the body</a:t>
            </a:r>
          </a:p>
          <a:p>
            <a:pPr eaLnBrk="1" hangingPunct="1">
              <a:defRPr/>
            </a:pPr>
            <a:r>
              <a:rPr lang="en-GB" dirty="0"/>
              <a:t>Abdominal cramps and nausea, also diarrhoea and vomiting. This is a sign of another system of the body becoming affected. </a:t>
            </a:r>
          </a:p>
          <a:p>
            <a:pPr eaLnBrk="1" hangingPunct="1">
              <a:defRPr/>
            </a:pPr>
            <a:endParaRPr lang="en-GB" dirty="0"/>
          </a:p>
          <a:p>
            <a:pPr eaLnBrk="1" hangingPunct="1">
              <a:defRPr/>
            </a:pPr>
            <a:r>
              <a:rPr lang="en-GB" dirty="0"/>
              <a:t>Though not potentially life threatening on their own, these symptoms may well be seen alongside some of the others.</a:t>
            </a:r>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5</a:t>
            </a:fld>
            <a:endParaRPr lang="en-GB"/>
          </a:p>
        </p:txBody>
      </p:sp>
    </p:spTree>
    <p:extLst>
      <p:ext uri="{BB962C8B-B14F-4D97-AF65-F5344CB8AC3E}">
        <p14:creationId xmlns:p14="http://schemas.microsoft.com/office/powerpoint/2010/main" val="556148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t>The patient would have been exposed to the allergen previously (that’s the thing they’re allergic to) and on that occasion the body wrongly perceived the allergen as a threat and started to make antibodies against it. So the next time the body is exposed, it over reacts and the symptoms we’ve just discussed occur.</a:t>
            </a:r>
          </a:p>
          <a:p>
            <a:pPr eaLnBrk="1" hangingPunct="1"/>
            <a:r>
              <a:rPr lang="en-GB" altLang="en-US" dirty="0"/>
              <a:t>For some people very small amounts can trigger a reaction.</a:t>
            </a:r>
          </a:p>
          <a:p>
            <a:pPr eaLnBrk="1" hangingPunct="1"/>
            <a:r>
              <a:rPr lang="en-GB" altLang="en-US" dirty="0"/>
              <a:t>This can be from:</a:t>
            </a:r>
          </a:p>
          <a:p>
            <a:pPr eaLnBrk="1" hangingPunct="1"/>
            <a:r>
              <a:rPr lang="en-GB" altLang="en-US" dirty="0"/>
              <a:t>	eating </a:t>
            </a:r>
          </a:p>
          <a:p>
            <a:pPr eaLnBrk="1" hangingPunct="1"/>
            <a:r>
              <a:rPr lang="en-GB" altLang="en-US" dirty="0"/>
              <a:t>	touching </a:t>
            </a:r>
          </a:p>
          <a:p>
            <a:pPr eaLnBrk="1" hangingPunct="1"/>
            <a:r>
              <a:rPr lang="en-GB" altLang="en-US" dirty="0"/>
              <a:t>	inhalation for certain allergens including milk, fish and seafood</a:t>
            </a:r>
          </a:p>
          <a:p>
            <a:pPr eaLnBrk="1" hangingPunct="1"/>
            <a:r>
              <a:rPr lang="en-GB" altLang="en-US" dirty="0"/>
              <a:t>	injection - as in a wasp sting</a:t>
            </a:r>
          </a:p>
          <a:p>
            <a:pPr eaLnBrk="1" hangingPunct="1"/>
            <a:r>
              <a:rPr lang="en-GB" altLang="en-US" dirty="0"/>
              <a:t>The child or their parents / carer will know how careful they have to be, so talk to them about how sensitive they are.</a:t>
            </a:r>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6</a:t>
            </a:fld>
            <a:endParaRPr lang="en-GB"/>
          </a:p>
        </p:txBody>
      </p:sp>
    </p:spTree>
    <p:extLst>
      <p:ext uri="{BB962C8B-B14F-4D97-AF65-F5344CB8AC3E}">
        <p14:creationId xmlns:p14="http://schemas.microsoft.com/office/powerpoint/2010/main" val="2966885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t>Uni-phasic meaning one phase, the reaction comes on rapidly but once treated the symptoms go away and don’t return. However a few people experience bi-phasic reactions. Two phases. Up to 20% of children may have a bi-phasic reaction. There could be all the symptoms we’ve just discussed immediately and then a rest period when everything appears to have gone away, (this could be after using emergency treatment.) Then the symptoms come back again and they can be very serious.</a:t>
            </a:r>
          </a:p>
          <a:p>
            <a:pPr eaLnBrk="1" hangingPunct="1"/>
            <a:r>
              <a:rPr lang="en-GB" altLang="en-US" dirty="0"/>
              <a:t>It’s for this reason that anyone who has an allergic reaction of this kind must go to hospital and they must be monitored for 6-12  hours to ensure they’re not having a bi-phasic reaction (NICE 2020). Children having anaphylaxis are likely to be admitted overnight.</a:t>
            </a:r>
          </a:p>
          <a:p>
            <a:pPr eaLnBrk="1" hangingPunct="1"/>
            <a:r>
              <a:rPr lang="en-GB" altLang="en-US" dirty="0"/>
              <a:t>It’s likely medical staff will give additional medication to prevent any recurrence while the patient is being monitored in hospital.</a:t>
            </a:r>
          </a:p>
          <a:p>
            <a:pPr eaLnBrk="1" hangingPunct="1"/>
            <a:r>
              <a:rPr lang="en-GB" altLang="en-US" dirty="0"/>
              <a:t>The patient, family member or carer will also need to ensure that they have spare or replacement emergency medicine before leaving the hospital.</a:t>
            </a:r>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7</a:t>
            </a:fld>
            <a:endParaRPr lang="en-GB"/>
          </a:p>
        </p:txBody>
      </p:sp>
    </p:spTree>
    <p:extLst>
      <p:ext uri="{BB962C8B-B14F-4D97-AF65-F5344CB8AC3E}">
        <p14:creationId xmlns:p14="http://schemas.microsoft.com/office/powerpoint/2010/main" val="694916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GB" sz="1200" dirty="0"/>
              <a:t>Anything which contains protein could cause an allergic reaction however most people react to a fairly small group of things. These are the most common causes.</a:t>
            </a:r>
          </a:p>
          <a:p>
            <a:pPr>
              <a:defRPr/>
            </a:pPr>
            <a:r>
              <a:rPr lang="en-GB" sz="1200" u="sng" dirty="0"/>
              <a:t>Peanut Allergy</a:t>
            </a:r>
            <a:r>
              <a:rPr lang="en-GB" sz="1200" dirty="0"/>
              <a:t> is the most common cause of serious allergic reactions in the UK affecting about 1:50 children.  Reactions to peanut can be unpredictable. </a:t>
            </a:r>
          </a:p>
          <a:p>
            <a:pPr>
              <a:defRPr/>
            </a:pPr>
            <a:r>
              <a:rPr lang="en-GB" sz="1200" u="sng" dirty="0"/>
              <a:t>Tree nut Allergy</a:t>
            </a:r>
            <a:r>
              <a:rPr lang="en-GB" sz="1200" dirty="0"/>
              <a:t> such as hazelnuts, Brazil nuts, almonds, walnuts and cashew. About 25-30% of peanut allergic children go on to develop allergies to tree nuts too. </a:t>
            </a:r>
          </a:p>
          <a:p>
            <a:pPr>
              <a:defRPr/>
            </a:pPr>
            <a:r>
              <a:rPr lang="en-GB" sz="1200" u="sng" dirty="0"/>
              <a:t>Milk Allergy</a:t>
            </a:r>
            <a:r>
              <a:rPr lang="en-GB" sz="1200" dirty="0"/>
              <a:t> affects up to 3% of infants. About 19% will have outgrown their allergy before starting school, but by 16 years most will have outgrown it. Milk allergy is a difficult allergy to deal with as milk is added to so many different things.</a:t>
            </a:r>
          </a:p>
          <a:p>
            <a:pPr>
              <a:defRPr/>
            </a:pPr>
            <a:r>
              <a:rPr lang="en-GB" sz="1200" u="sng" dirty="0"/>
              <a:t>Egg Allergy </a:t>
            </a:r>
            <a:r>
              <a:rPr lang="en-GB" sz="1200" dirty="0"/>
              <a:t>also affects many infants. Most children will outgrow it. Some children can tolerate well-cooked egg, but not raw or lightly cooked egg. </a:t>
            </a:r>
          </a:p>
          <a:p>
            <a:pPr>
              <a:defRPr/>
            </a:pPr>
            <a:r>
              <a:rPr lang="en-GB" sz="1200" u="sng" dirty="0"/>
              <a:t>Sesame seed allergy </a:t>
            </a:r>
            <a:r>
              <a:rPr lang="en-GB" sz="1200" dirty="0"/>
              <a:t>is another unpredictable allergy like peanut and it’s usually life long. </a:t>
            </a:r>
          </a:p>
          <a:p>
            <a:pPr>
              <a:defRPr/>
            </a:pPr>
            <a:r>
              <a:rPr lang="en-GB" sz="1200" u="sng" dirty="0"/>
              <a:t>Fish and Shellfish Allergy </a:t>
            </a:r>
            <a:r>
              <a:rPr lang="en-GB" sz="1200" dirty="0"/>
              <a:t> it’s possible to be allergic to one type of fish or shellfish and not the others.   </a:t>
            </a:r>
          </a:p>
          <a:p>
            <a:pPr>
              <a:defRPr/>
            </a:pPr>
            <a:endParaRPr lang="en-GB" sz="1200" dirty="0"/>
          </a:p>
          <a:p>
            <a:pPr>
              <a:defRPr/>
            </a:pPr>
            <a:endParaRPr lang="en-GB" sz="1200" dirty="0"/>
          </a:p>
          <a:p>
            <a:pPr>
              <a:defRPr/>
            </a:pPr>
            <a:r>
              <a:rPr lang="en-GB" sz="1200" b="1" dirty="0"/>
              <a:t>Please see the Anaphylaxis UK fact sheets for more detailed information about specific allergens.</a:t>
            </a:r>
            <a:endParaRPr lang="en-GB" sz="1200" dirty="0"/>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8</a:t>
            </a:fld>
            <a:endParaRPr lang="en-GB"/>
          </a:p>
        </p:txBody>
      </p:sp>
    </p:spTree>
    <p:extLst>
      <p:ext uri="{BB962C8B-B14F-4D97-AF65-F5344CB8AC3E}">
        <p14:creationId xmlns:p14="http://schemas.microsoft.com/office/powerpoint/2010/main" val="1979115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t>As these reactions come on so quickly there is often not enough time for antihistamine tablets or syrup to work. Antihistamines take at least 15 minutes to start working. An injection of adrenaline (otherwise known as epinephrine) works within seconds. It reverses the swelling around the airway so that the child can breathe, and it relieves asthma symptoms too. The allergic reaction causes the blood vessels to leak fluid which causes the blood pressure to drop. The adrenaline constricts the blood vessels which helps to stabilise the blood pressure, and it stimulates the heart beat.</a:t>
            </a:r>
          </a:p>
          <a:p>
            <a:pPr eaLnBrk="1" hangingPunct="1"/>
            <a:r>
              <a:rPr lang="en-GB" altLang="en-US" dirty="0"/>
              <a:t>Adrenaline is a very safe drug if it is given correctly. It is a hormone normally produced by the body, but in a crisis the body can’t produce enough. When we hear stories of people dying from serious allergic reactions it is often because adrenaline wasn’t given, or there was a delay in giving it.</a:t>
            </a:r>
          </a:p>
          <a:p>
            <a:pPr eaLnBrk="1" hangingPunct="1"/>
            <a:r>
              <a:rPr lang="en-GB" altLang="en-US" dirty="0"/>
              <a:t>Antihistamines may be useful if the reaction is mild , and asthma inhalers may also help.</a:t>
            </a:r>
          </a:p>
          <a:p>
            <a:pPr eaLnBrk="1" hangingPunct="1"/>
            <a:r>
              <a:rPr lang="en-GB" altLang="en-US" dirty="0"/>
              <a:t>Incidentally children with asthma, as well as serious allergies, are far more at risk of a serious reaction than allergic children who do not have asthma. As a preventative measure their asthma should be </a:t>
            </a:r>
            <a:r>
              <a:rPr lang="en-GB" altLang="en-US" b="1" dirty="0"/>
              <a:t>VERY</a:t>
            </a:r>
            <a:r>
              <a:rPr lang="en-GB" altLang="en-US" dirty="0"/>
              <a:t> well controlled.</a:t>
            </a:r>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9</a:t>
            </a:fld>
            <a:endParaRPr lang="en-GB"/>
          </a:p>
        </p:txBody>
      </p:sp>
    </p:spTree>
    <p:extLst>
      <p:ext uri="{BB962C8B-B14F-4D97-AF65-F5344CB8AC3E}">
        <p14:creationId xmlns:p14="http://schemas.microsoft.com/office/powerpoint/2010/main" val="1925640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t>The child’s dose goes up to 30kgs (4 ½ stone)</a:t>
            </a:r>
          </a:p>
          <a:p>
            <a:r>
              <a:rPr lang="en-GB" altLang="en-US" u="sng" dirty="0"/>
              <a:t>ACTION:</a:t>
            </a:r>
            <a:r>
              <a:rPr lang="en-GB" altLang="en-US" dirty="0"/>
              <a:t> </a:t>
            </a:r>
          </a:p>
          <a:p>
            <a:r>
              <a:rPr lang="en-GB" altLang="en-US" u="sng" dirty="0"/>
              <a:t>You may wish to demonstrate using the </a:t>
            </a:r>
            <a:r>
              <a:rPr lang="en-GB" altLang="en-US" u="sng" dirty="0" err="1"/>
              <a:t>Emerade</a:t>
            </a:r>
            <a:r>
              <a:rPr lang="en-GB" altLang="en-US" u="sng" dirty="0"/>
              <a:t>® trainer device here</a:t>
            </a:r>
            <a:r>
              <a:rPr lang="en-GB" altLang="en-US" dirty="0"/>
              <a:t>.</a:t>
            </a:r>
            <a:r>
              <a:rPr lang="en-GB" altLang="en-US" sz="800" dirty="0"/>
              <a:t> </a:t>
            </a:r>
          </a:p>
          <a:p>
            <a:r>
              <a:rPr lang="en-GB" altLang="en-US" dirty="0"/>
              <a:t>The </a:t>
            </a:r>
            <a:r>
              <a:rPr lang="en-GB" altLang="en-US" dirty="0" err="1"/>
              <a:t>Emerade</a:t>
            </a:r>
            <a:r>
              <a:rPr lang="en-GB" altLang="en-US" dirty="0"/>
              <a:t>® should be administered into the upper outer aspect of the thigh</a:t>
            </a:r>
          </a:p>
          <a:p>
            <a:r>
              <a:rPr lang="en-GB" altLang="en-US" dirty="0"/>
              <a:t>Remove the needle shield</a:t>
            </a:r>
          </a:p>
          <a:p>
            <a:r>
              <a:rPr lang="en-GB" altLang="en-US" dirty="0"/>
              <a:t>Press the device firmly against the upper, outer thigh, at right angles to the leg.</a:t>
            </a:r>
          </a:p>
          <a:p>
            <a:r>
              <a:rPr lang="en-GB" altLang="en-US" dirty="0"/>
              <a:t>Hold in place for 5 seconds.</a:t>
            </a:r>
          </a:p>
          <a:p>
            <a:endParaRPr lang="en-GB" altLang="en-US" dirty="0"/>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10</a:t>
            </a:fld>
            <a:endParaRPr lang="en-GB"/>
          </a:p>
        </p:txBody>
      </p:sp>
    </p:spTree>
    <p:extLst>
      <p:ext uri="{BB962C8B-B14F-4D97-AF65-F5344CB8AC3E}">
        <p14:creationId xmlns:p14="http://schemas.microsoft.com/office/powerpoint/2010/main" val="3646381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t>The child’s dose goes up to 25kgs</a:t>
            </a:r>
          </a:p>
          <a:p>
            <a:r>
              <a:rPr lang="en-GB" altLang="en-US" u="sng" dirty="0"/>
              <a:t>ACTION:</a:t>
            </a:r>
            <a:r>
              <a:rPr lang="en-GB" altLang="en-US" dirty="0"/>
              <a:t> </a:t>
            </a:r>
          </a:p>
          <a:p>
            <a:r>
              <a:rPr lang="en-GB" altLang="en-US" u="sng" dirty="0"/>
              <a:t>You may wish to demonstrate using the EpiPen® trainer device here</a:t>
            </a:r>
            <a:r>
              <a:rPr lang="en-GB" altLang="en-US" dirty="0"/>
              <a:t>.</a:t>
            </a:r>
            <a:r>
              <a:rPr lang="en-GB" altLang="en-US" sz="800" dirty="0"/>
              <a:t> </a:t>
            </a:r>
          </a:p>
          <a:p>
            <a:r>
              <a:rPr lang="en-GB" altLang="en-US" dirty="0"/>
              <a:t>The EpiPen® should be administered into the upper outer aspect of the thigh</a:t>
            </a:r>
          </a:p>
          <a:p>
            <a:r>
              <a:rPr lang="en-GB" altLang="en-US" dirty="0"/>
              <a:t>Remove the blue safety cap with orange tip facing down</a:t>
            </a:r>
          </a:p>
          <a:p>
            <a:r>
              <a:rPr lang="en-GB" altLang="en-US" dirty="0"/>
              <a:t>Hold device a few centimetres away from, but at right angles to the leg, and jab firmly</a:t>
            </a:r>
          </a:p>
          <a:p>
            <a:r>
              <a:rPr lang="en-GB" altLang="en-US" dirty="0"/>
              <a:t>Hold in place for 3 seconds.</a:t>
            </a:r>
          </a:p>
          <a:p>
            <a:pPr eaLnBrk="1" hangingPunct="1"/>
            <a:endParaRPr lang="en-GB" altLang="en-US" b="1" dirty="0"/>
          </a:p>
          <a:p>
            <a:pPr eaLnBrk="1" hangingPunct="1"/>
            <a:r>
              <a:rPr lang="en-GB" altLang="en-US" b="1" dirty="0"/>
              <a:t>Make sure you keep your thumb away from either end of the device.</a:t>
            </a:r>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11</a:t>
            </a:fld>
            <a:endParaRPr lang="en-GB"/>
          </a:p>
        </p:txBody>
      </p:sp>
    </p:spTree>
    <p:extLst>
      <p:ext uri="{BB962C8B-B14F-4D97-AF65-F5344CB8AC3E}">
        <p14:creationId xmlns:p14="http://schemas.microsoft.com/office/powerpoint/2010/main" val="2994482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b="1" dirty="0"/>
              <a:t>Please note: </a:t>
            </a:r>
            <a:r>
              <a:rPr lang="en-GB" altLang="en-US" dirty="0"/>
              <a:t>Children need to go onto the adult dose when they weigh around 30kgs which is around 4 ½ stone.</a:t>
            </a:r>
          </a:p>
          <a:p>
            <a:r>
              <a:rPr lang="en-GB" altLang="en-US" u="sng" dirty="0"/>
              <a:t>ACTION:</a:t>
            </a:r>
          </a:p>
          <a:p>
            <a:r>
              <a:rPr lang="en-GB" altLang="en-US" u="sng" dirty="0"/>
              <a:t>You may wish to demonstrate using the </a:t>
            </a:r>
            <a:r>
              <a:rPr lang="en-GB" altLang="en-US" u="sng" dirty="0" err="1"/>
              <a:t>Jext</a:t>
            </a:r>
            <a:r>
              <a:rPr lang="en-GB" altLang="en-US" u="sng" dirty="0"/>
              <a:t>® trainer device here.</a:t>
            </a:r>
          </a:p>
          <a:p>
            <a:r>
              <a:rPr lang="en-GB" altLang="en-US" dirty="0"/>
              <a:t>Grasp the </a:t>
            </a:r>
            <a:r>
              <a:rPr lang="en-GB" altLang="en-US" dirty="0" err="1"/>
              <a:t>Jext</a:t>
            </a:r>
            <a:r>
              <a:rPr lang="en-GB" altLang="en-US" dirty="0"/>
              <a:t>® in your dominant hand, with the black tip facing down, and thumb tucked in.</a:t>
            </a:r>
          </a:p>
          <a:p>
            <a:r>
              <a:rPr lang="en-GB" altLang="en-US" dirty="0"/>
              <a:t>Remove the yellow safety cap </a:t>
            </a:r>
          </a:p>
          <a:p>
            <a:r>
              <a:rPr lang="en-GB" altLang="en-US" dirty="0"/>
              <a:t>Place the black injector tip against the outer thigh holding the injector at a right angle to the thigh. Push the black tip firmly into the outer thigh</a:t>
            </a:r>
          </a:p>
          <a:p>
            <a:r>
              <a:rPr lang="en-GB" altLang="en-US" dirty="0"/>
              <a:t>You will hear the injector fire</a:t>
            </a:r>
          </a:p>
          <a:p>
            <a:r>
              <a:rPr lang="en-GB" altLang="en-US" dirty="0"/>
              <a:t>Hold in place for 10 seconds.</a:t>
            </a:r>
          </a:p>
          <a:p>
            <a:r>
              <a:rPr lang="en-GB" altLang="en-US" dirty="0"/>
              <a:t>Remove the </a:t>
            </a:r>
            <a:r>
              <a:rPr lang="en-GB" altLang="en-US" dirty="0" err="1"/>
              <a:t>Jext</a:t>
            </a:r>
            <a:r>
              <a:rPr lang="en-GB" altLang="en-US" dirty="0"/>
              <a:t>® from the leg, you will not see the needle as a needle shield covers it as you withdraw.</a:t>
            </a:r>
          </a:p>
          <a:p>
            <a:r>
              <a:rPr lang="en-GB" altLang="en-US" dirty="0"/>
              <a:t>Gently massage around the injection site for 10 seconds.</a:t>
            </a:r>
          </a:p>
          <a:p>
            <a:endParaRPr lang="en-GB" altLang="en-US" dirty="0"/>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12</a:t>
            </a:fld>
            <a:endParaRPr lang="en-GB"/>
          </a:p>
        </p:txBody>
      </p:sp>
    </p:spTree>
    <p:extLst>
      <p:ext uri="{BB962C8B-B14F-4D97-AF65-F5344CB8AC3E}">
        <p14:creationId xmlns:p14="http://schemas.microsoft.com/office/powerpoint/2010/main" val="1051438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13</a:t>
            </a:fld>
            <a:endParaRPr lang="en-GB"/>
          </a:p>
        </p:txBody>
      </p:sp>
    </p:spTree>
    <p:extLst>
      <p:ext uri="{BB962C8B-B14F-4D97-AF65-F5344CB8AC3E}">
        <p14:creationId xmlns:p14="http://schemas.microsoft.com/office/powerpoint/2010/main" val="3542431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t>The auto injector devices should always be accessible, so never stored in a locked cupboard or room. All the staff should know where they is stored so that they can be collected quickly and taken to the child.</a:t>
            </a:r>
          </a:p>
          <a:p>
            <a:pPr eaLnBrk="1" hangingPunct="1"/>
            <a:r>
              <a:rPr lang="en-GB" altLang="en-US" dirty="0"/>
              <a:t>The devices are designed to be stored at room temperature. They’re not meant to be stored in the fridge, or in bright sunlight. If a child carries them in their rucksack this should not be left leaning against a radiator in the winter or left on a window sill in the summer.</a:t>
            </a:r>
          </a:p>
          <a:p>
            <a:pPr eaLnBrk="1" hangingPunct="1"/>
            <a:r>
              <a:rPr lang="en-GB" altLang="en-US" dirty="0"/>
              <a:t>They should be clearly labelled with the child’s name, and should be in date. They have an 18 month to 2-year shelf life so this can be overlooked. We recommend that parents should check the devices each term to make sure they remain in date and that they have not changed in appearance. Sometimes there can be several dates on the device. The expiry date is the date on the device itself and not the one on the dispensers label.</a:t>
            </a:r>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14</a:t>
            </a:fld>
            <a:endParaRPr lang="en-GB"/>
          </a:p>
        </p:txBody>
      </p:sp>
    </p:spTree>
    <p:extLst>
      <p:ext uri="{BB962C8B-B14F-4D97-AF65-F5344CB8AC3E}">
        <p14:creationId xmlns:p14="http://schemas.microsoft.com/office/powerpoint/2010/main" val="3900679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t>Managing serious allergies in schools and early years settings can be divided into three areas. Allergen avoidance, early recognition of symptoms and crisis management.</a:t>
            </a:r>
          </a:p>
          <a:p>
            <a:pPr eaLnBrk="1" hangingPunct="1"/>
            <a:r>
              <a:rPr lang="en-GB" altLang="en-US" dirty="0"/>
              <a:t>These are the three important steps to managing serious allergies and ALL staff should know how to prevent exposing these children to their allergen, how to spot the early signs of a reaction, and what to do in an emergency, and also what </a:t>
            </a:r>
            <a:r>
              <a:rPr lang="en-GB" altLang="en-US" b="1" dirty="0"/>
              <a:t>not</a:t>
            </a:r>
            <a:r>
              <a:rPr lang="en-GB" altLang="en-US" dirty="0"/>
              <a:t> to do, as the wrong action could endanger the child’s life.</a:t>
            </a:r>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15</a:t>
            </a:fld>
            <a:endParaRPr lang="en-GB"/>
          </a:p>
        </p:txBody>
      </p:sp>
    </p:spTree>
    <p:extLst>
      <p:ext uri="{BB962C8B-B14F-4D97-AF65-F5344CB8AC3E}">
        <p14:creationId xmlns:p14="http://schemas.microsoft.com/office/powerpoint/2010/main" val="4024160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GB" altLang="en-US" dirty="0"/>
              <a:t>If you have a child in your care who has a serious allergy, please get to know the child. They should have a healthcare plan outlining their medical needs, so make sure you have seen this.  Find out what they’re allergic to and what things they need to avoid. This will help you to make informed decisions and avoid unnecessary exposure to the child’s allergen.  It’s important that the child can join in all aspects of the curriculum and are not excluded from any activities because of their allergy. You will need to “risk assess’’ activities the child is involved in, particularly trips away, cookery and science experiments and mealtimes.</a:t>
            </a:r>
          </a:p>
          <a:p>
            <a:pPr eaLnBrk="1" hangingPunct="1">
              <a:defRPr/>
            </a:pPr>
            <a:r>
              <a:rPr lang="en-GB" altLang="en-US" dirty="0"/>
              <a:t>Allergy awareness -  Allergens can turn up unexpectedly. For example, cereal cartons which contained crunchy nut cornflakes.</a:t>
            </a:r>
          </a:p>
          <a:p>
            <a:pPr eaLnBrk="1" hangingPunct="1">
              <a:defRPr/>
            </a:pPr>
            <a:r>
              <a:rPr lang="en-GB" altLang="en-US" dirty="0"/>
              <a:t>Special occasions like Christmas are often more risky times because different foods may be brought into school or early years settings.</a:t>
            </a:r>
          </a:p>
          <a:p>
            <a:pPr eaLnBrk="1" hangingPunct="1">
              <a:defRPr/>
            </a:pPr>
            <a:r>
              <a:rPr lang="en-GB" altLang="en-US" dirty="0"/>
              <a:t>School trips can be hazardous when the child is being taken out of the normal environment. Again talk to the parents or carer about this to help identify any risks and conduct a risk assessment.</a:t>
            </a:r>
          </a:p>
          <a:p>
            <a:pPr eaLnBrk="1" hangingPunct="1">
              <a:defRPr/>
            </a:pPr>
            <a:r>
              <a:rPr lang="en-GB" altLang="en-US" dirty="0"/>
              <a:t>Cookery lessons and science experiments may be hazardous so plan ahead and talk to the pupil or parents / carer well in advance. It’s also a good idea to avoid using home economics rooms as form rooms for food allergic pupils.</a:t>
            </a:r>
          </a:p>
          <a:p>
            <a:pPr eaLnBrk="1" hangingPunct="1">
              <a:defRPr/>
            </a:pPr>
            <a:r>
              <a:rPr lang="en-GB" altLang="en-US" dirty="0"/>
              <a:t>Does the school have a bird table or a therapy dog? Birds are often fed on peanuts or nut feeders ... and small furry animals are often fed on nut and seed based foods.</a:t>
            </a:r>
          </a:p>
          <a:p>
            <a:pPr eaLnBrk="1" hangingPunct="1">
              <a:defRPr/>
            </a:pPr>
            <a:endParaRPr lang="en-GB" altLang="en-US" dirty="0"/>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C00199-6D71-47D3-8D39-342C8358A2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7903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t>There can be a lot of fear about managing this condition.</a:t>
            </a:r>
          </a:p>
          <a:p>
            <a:pPr eaLnBrk="1" hangingPunct="1"/>
            <a:r>
              <a:rPr lang="en-GB" altLang="en-US" dirty="0"/>
              <a:t>Children may be frightened because they know how serious it could be. </a:t>
            </a:r>
          </a:p>
          <a:p>
            <a:pPr eaLnBrk="1" hangingPunct="1"/>
            <a:r>
              <a:rPr lang="en-GB" altLang="en-US" dirty="0"/>
              <a:t>Parents because they worry about someone else caring for their child, and whether they will spot the early signs and act quickly, and staff may well be nervous about whether they will be able to spot early signs too. Many people are worried about giving someone an injection.</a:t>
            </a:r>
          </a:p>
          <a:p>
            <a:pPr eaLnBrk="1" hangingPunct="1"/>
            <a:r>
              <a:rPr lang="en-GB" altLang="en-US" dirty="0"/>
              <a:t>Hopefully this training will allay any fears you have, but please ask if you have any particular concerns or questions.</a:t>
            </a:r>
          </a:p>
          <a:p>
            <a:pPr eaLnBrk="1" hangingPunct="1"/>
            <a:r>
              <a:rPr lang="en-GB" altLang="en-US" dirty="0"/>
              <a:t>Indemnity insurance - Most</a:t>
            </a:r>
            <a:r>
              <a:rPr lang="en-GB" altLang="en-US" dirty="0">
                <a:solidFill>
                  <a:srgbClr val="FF0000"/>
                </a:solidFill>
              </a:rPr>
              <a:t> </a:t>
            </a:r>
            <a:r>
              <a:rPr lang="en-GB" altLang="en-US" dirty="0"/>
              <a:t>Local Education Authorities (LEA’s) are happy to indemnify staff to give emergency treatment as long as the staff have received regular high-quality training. This should be provided at least annually. Do remember however, that any lay person is protected by the law (Human Medicines Act, 2012) to administer adrenaline for the purpose of saving a life.</a:t>
            </a:r>
          </a:p>
          <a:p>
            <a:pPr eaLnBrk="1" hangingPunct="1"/>
            <a:r>
              <a:rPr lang="en-GB" altLang="en-US" dirty="0"/>
              <a:t>Each child should have an individual protocol/management plan about how to manage their allergy. </a:t>
            </a:r>
          </a:p>
          <a:p>
            <a:pPr eaLnBrk="1" hangingPunct="1"/>
            <a:r>
              <a:rPr lang="en-GB" altLang="en-US" dirty="0"/>
              <a:t>This should be developed and agreed by the child’s doctor, the parents and the school, and is designed to make management clear and simple. There is also a lower risk of repeated reactions when a protocol or management plan is used. The BSACI (bsaci.org) produce template paediatric allergy action plans that can functions as the child’s healthcare management plan.</a:t>
            </a:r>
          </a:p>
          <a:p>
            <a:pPr eaLnBrk="1" hangingPunct="1"/>
            <a:r>
              <a:rPr lang="en-GB" altLang="en-US" dirty="0"/>
              <a:t>*(Look at specific protocols for children in the school)</a:t>
            </a:r>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17</a:t>
            </a:fld>
            <a:endParaRPr lang="en-GB"/>
          </a:p>
        </p:txBody>
      </p:sp>
    </p:spTree>
    <p:extLst>
      <p:ext uri="{BB962C8B-B14F-4D97-AF65-F5344CB8AC3E}">
        <p14:creationId xmlns:p14="http://schemas.microsoft.com/office/powerpoint/2010/main" val="518005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t>I want you to imagine now that a pupil has approached you and said that they are feeling very ill and that they are having an allergic reaction. What do you do?</a:t>
            </a:r>
          </a:p>
          <a:p>
            <a:pPr eaLnBrk="1" hangingPunct="1"/>
            <a:r>
              <a:rPr lang="en-GB" altLang="en-US" i="1" dirty="0"/>
              <a:t>Talk the staff through an allergic reaction and use a protocol/management plan to guide the treatment.</a:t>
            </a:r>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18</a:t>
            </a:fld>
            <a:endParaRPr lang="en-GB"/>
          </a:p>
        </p:txBody>
      </p:sp>
    </p:spTree>
    <p:extLst>
      <p:ext uri="{BB962C8B-B14F-4D97-AF65-F5344CB8AC3E}">
        <p14:creationId xmlns:p14="http://schemas.microsoft.com/office/powerpoint/2010/main" val="3087064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t>Written consent? - It’s the schools or settings responsibility to ensure that written consent has been obtained from the parents to administer emergency treatment should it be needed.</a:t>
            </a:r>
            <a:endParaRPr lang="en-GB" altLang="en-US" dirty="0">
              <a:solidFill>
                <a:srgbClr val="FF0000"/>
              </a:solidFill>
            </a:endParaRPr>
          </a:p>
          <a:p>
            <a:pPr eaLnBrk="1" hangingPunct="1"/>
            <a:r>
              <a:rPr lang="en-GB" altLang="en-US" dirty="0"/>
              <a:t>Full information -  sounds obvious, but the parents have a responsibility to ensure that the school or early years’ setting have been given full information about their child’s condition. There have been cases of parents not informing the school of their child’s allergies, instead the child carries their adrenaline injectors in their rucksack in secret.</a:t>
            </a:r>
          </a:p>
          <a:p>
            <a:pPr eaLnBrk="1" hangingPunct="1"/>
            <a:r>
              <a:rPr lang="en-GB" altLang="en-US" dirty="0"/>
              <a:t>The parents also have a responsibility to ensure that any medication is in date. We recommend that parents check the medication at least once each term. </a:t>
            </a: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3C00199-6D71-47D3-8D39-342C8358A2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05458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t>Many children worry that supply teachers will not know who they are and will not know what to do.</a:t>
            </a:r>
          </a:p>
          <a:p>
            <a:pPr eaLnBrk="1" hangingPunct="1"/>
            <a:r>
              <a:rPr lang="en-GB" altLang="en-US" dirty="0"/>
              <a:t>If you have regular supply teachers it’s worth asking them to attend your annual training sessions, if not then you should consider how you can ensure that they’ll know which child has serious allergies and what to do.</a:t>
            </a:r>
          </a:p>
          <a:p>
            <a:pPr eaLnBrk="1" hangingPunct="1"/>
            <a:r>
              <a:rPr lang="en-GB" altLang="en-US" dirty="0"/>
              <a:t>Kissing! This can be a huge issue for allergic teenagers. Suddenly instead of just considering what they are eating, the allergic teenager needs to consider what their boyfriend or girlfriend is eating too. There have been a number of nasty reactions after kissing. </a:t>
            </a:r>
          </a:p>
          <a:p>
            <a:pPr eaLnBrk="1" hangingPunct="1"/>
            <a:r>
              <a:rPr lang="en-GB" altLang="en-US" dirty="0"/>
              <a:t>It may be appropriate to mention here that alcohol and recreational drugs can speed up a reaction and lower inhibitions, they may also impair judgement in realising that they are having an allergic reaction.</a:t>
            </a:r>
          </a:p>
          <a:p>
            <a:pPr eaLnBrk="1" hangingPunct="1"/>
            <a:r>
              <a:rPr lang="en-GB" altLang="en-US" dirty="0"/>
              <a:t>And consider the other training needs within the school or setting. If the allergic children are attending these other clubs or groups then those staff also need training.</a:t>
            </a:r>
          </a:p>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20</a:t>
            </a:fld>
            <a:endParaRPr lang="en-GB"/>
          </a:p>
        </p:txBody>
      </p:sp>
    </p:spTree>
    <p:extLst>
      <p:ext uri="{BB962C8B-B14F-4D97-AF65-F5344CB8AC3E}">
        <p14:creationId xmlns:p14="http://schemas.microsoft.com/office/powerpoint/2010/main" val="37282005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3C00199-6D71-47D3-8D39-342C8358A239}" type="slidenum">
              <a:rPr lang="en-GB" smtClean="0"/>
              <a:t>21</a:t>
            </a:fld>
            <a:endParaRPr lang="en-GB"/>
          </a:p>
        </p:txBody>
      </p:sp>
    </p:spTree>
    <p:extLst>
      <p:ext uri="{BB962C8B-B14F-4D97-AF65-F5344CB8AC3E}">
        <p14:creationId xmlns:p14="http://schemas.microsoft.com/office/powerpoint/2010/main" val="3551575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D6D4DA-8B3F-409E-8CA0-D929DF865699}" type="datetimeFigureOut">
              <a:rPr lang="en-GB" smtClean="0"/>
              <a:t>17/10/2022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2FA433-E12E-49DA-AB2B-956134562DA5}" type="slidenum">
              <a:rPr lang="en-GB" smtClean="0"/>
              <a:t>‹#›</a:t>
            </a:fld>
            <a:endParaRPr lang="en-GB"/>
          </a:p>
        </p:txBody>
      </p:sp>
    </p:spTree>
    <p:extLst>
      <p:ext uri="{BB962C8B-B14F-4D97-AF65-F5344CB8AC3E}">
        <p14:creationId xmlns:p14="http://schemas.microsoft.com/office/powerpoint/2010/main" val="3716205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D6D4DA-8B3F-409E-8CA0-D929DF865699}" type="datetimeFigureOut">
              <a:rPr lang="en-GB" smtClean="0"/>
              <a:t>17/10/2022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2FA433-E12E-49DA-AB2B-956134562DA5}" type="slidenum">
              <a:rPr lang="en-GB" smtClean="0"/>
              <a:t>‹#›</a:t>
            </a:fld>
            <a:endParaRPr lang="en-GB"/>
          </a:p>
        </p:txBody>
      </p:sp>
    </p:spTree>
    <p:extLst>
      <p:ext uri="{BB962C8B-B14F-4D97-AF65-F5344CB8AC3E}">
        <p14:creationId xmlns:p14="http://schemas.microsoft.com/office/powerpoint/2010/main" val="4135918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D6D4DA-8B3F-409E-8CA0-D929DF865699}" type="datetimeFigureOut">
              <a:rPr lang="en-GB" smtClean="0"/>
              <a:t>17/10/2022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2FA433-E12E-49DA-AB2B-956134562DA5}" type="slidenum">
              <a:rPr lang="en-GB" smtClean="0"/>
              <a:t>‹#›</a:t>
            </a:fld>
            <a:endParaRPr lang="en-GB"/>
          </a:p>
        </p:txBody>
      </p:sp>
    </p:spTree>
    <p:extLst>
      <p:ext uri="{BB962C8B-B14F-4D97-AF65-F5344CB8AC3E}">
        <p14:creationId xmlns:p14="http://schemas.microsoft.com/office/powerpoint/2010/main" val="3428223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D6D4DA-8B3F-409E-8CA0-D929DF865699}" type="datetimeFigureOut">
              <a:rPr lang="en-GB" smtClean="0"/>
              <a:t>17/10/2022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2FA433-E12E-49DA-AB2B-956134562DA5}" type="slidenum">
              <a:rPr lang="en-GB" smtClean="0"/>
              <a:t>‹#›</a:t>
            </a:fld>
            <a:endParaRPr lang="en-GB"/>
          </a:p>
        </p:txBody>
      </p:sp>
    </p:spTree>
    <p:extLst>
      <p:ext uri="{BB962C8B-B14F-4D97-AF65-F5344CB8AC3E}">
        <p14:creationId xmlns:p14="http://schemas.microsoft.com/office/powerpoint/2010/main" val="3501550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D6D4DA-8B3F-409E-8CA0-D929DF865699}" type="datetimeFigureOut">
              <a:rPr lang="en-GB" smtClean="0"/>
              <a:t>17/10/2022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42FA433-E12E-49DA-AB2B-956134562DA5}" type="slidenum">
              <a:rPr lang="en-GB" smtClean="0"/>
              <a:t>‹#›</a:t>
            </a:fld>
            <a:endParaRPr lang="en-GB"/>
          </a:p>
        </p:txBody>
      </p:sp>
    </p:spTree>
    <p:extLst>
      <p:ext uri="{BB962C8B-B14F-4D97-AF65-F5344CB8AC3E}">
        <p14:creationId xmlns:p14="http://schemas.microsoft.com/office/powerpoint/2010/main" val="2364765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D6D4DA-8B3F-409E-8CA0-D929DF865699}" type="datetimeFigureOut">
              <a:rPr lang="en-GB" smtClean="0"/>
              <a:t>17/10/2022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42FA433-E12E-49DA-AB2B-956134562DA5}" type="slidenum">
              <a:rPr lang="en-GB" smtClean="0"/>
              <a:t>‹#›</a:t>
            </a:fld>
            <a:endParaRPr lang="en-GB"/>
          </a:p>
        </p:txBody>
      </p:sp>
    </p:spTree>
    <p:extLst>
      <p:ext uri="{BB962C8B-B14F-4D97-AF65-F5344CB8AC3E}">
        <p14:creationId xmlns:p14="http://schemas.microsoft.com/office/powerpoint/2010/main" val="500445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D6D4DA-8B3F-409E-8CA0-D929DF865699}" type="datetimeFigureOut">
              <a:rPr lang="en-GB" smtClean="0"/>
              <a:t>17/10/2022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42FA433-E12E-49DA-AB2B-956134562DA5}" type="slidenum">
              <a:rPr lang="en-GB" smtClean="0"/>
              <a:t>‹#›</a:t>
            </a:fld>
            <a:endParaRPr lang="en-GB"/>
          </a:p>
        </p:txBody>
      </p:sp>
    </p:spTree>
    <p:extLst>
      <p:ext uri="{BB962C8B-B14F-4D97-AF65-F5344CB8AC3E}">
        <p14:creationId xmlns:p14="http://schemas.microsoft.com/office/powerpoint/2010/main" val="3145591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D6D4DA-8B3F-409E-8CA0-D929DF865699}" type="datetimeFigureOut">
              <a:rPr lang="en-GB" smtClean="0"/>
              <a:t>17/10/2022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2FA433-E12E-49DA-AB2B-956134562DA5}" type="slidenum">
              <a:rPr lang="en-GB" smtClean="0"/>
              <a:t>‹#›</a:t>
            </a:fld>
            <a:endParaRPr lang="en-GB"/>
          </a:p>
        </p:txBody>
      </p:sp>
    </p:spTree>
    <p:extLst>
      <p:ext uri="{BB962C8B-B14F-4D97-AF65-F5344CB8AC3E}">
        <p14:creationId xmlns:p14="http://schemas.microsoft.com/office/powerpoint/2010/main" val="709936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ED6D4DA-8B3F-409E-8CA0-D929DF865699}" type="datetimeFigureOut">
              <a:rPr lang="en-GB" smtClean="0"/>
              <a:t>17/10/2022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2FA433-E12E-49DA-AB2B-956134562DA5}" type="slidenum">
              <a:rPr lang="en-GB" smtClean="0"/>
              <a:t>‹#›</a:t>
            </a:fld>
            <a:endParaRPr lang="en-GB"/>
          </a:p>
        </p:txBody>
      </p:sp>
    </p:spTree>
    <p:extLst>
      <p:ext uri="{BB962C8B-B14F-4D97-AF65-F5344CB8AC3E}">
        <p14:creationId xmlns:p14="http://schemas.microsoft.com/office/powerpoint/2010/main" val="309195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D6D4DA-8B3F-409E-8CA0-D929DF865699}" type="datetimeFigureOut">
              <a:rPr lang="en-GB" smtClean="0"/>
              <a:t>17/10/2022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2FA433-E12E-49DA-AB2B-956134562DA5}" type="slidenum">
              <a:rPr lang="en-GB" smtClean="0"/>
              <a:t>‹#›</a:t>
            </a:fld>
            <a:endParaRPr lang="en-GB"/>
          </a:p>
        </p:txBody>
      </p:sp>
    </p:spTree>
    <p:extLst>
      <p:ext uri="{BB962C8B-B14F-4D97-AF65-F5344CB8AC3E}">
        <p14:creationId xmlns:p14="http://schemas.microsoft.com/office/powerpoint/2010/main" val="1209112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D6D4DA-8B3F-409E-8CA0-D929DF865699}" type="datetimeFigureOut">
              <a:rPr lang="en-GB" smtClean="0"/>
              <a:t>17/10/2022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2FA433-E12E-49DA-AB2B-956134562DA5}" type="slidenum">
              <a:rPr lang="en-GB" smtClean="0"/>
              <a:t>‹#›</a:t>
            </a:fld>
            <a:endParaRPr lang="en-GB"/>
          </a:p>
        </p:txBody>
      </p:sp>
    </p:spTree>
    <p:extLst>
      <p:ext uri="{BB962C8B-B14F-4D97-AF65-F5344CB8AC3E}">
        <p14:creationId xmlns:p14="http://schemas.microsoft.com/office/powerpoint/2010/main" val="686121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6D4DA-8B3F-409E-8CA0-D929DF865699}" type="datetimeFigureOut">
              <a:rPr lang="en-GB" smtClean="0"/>
              <a:t>17/10/2022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2FA433-E12E-49DA-AB2B-956134562DA5}" type="slidenum">
              <a:rPr lang="en-GB" smtClean="0"/>
              <a:t>‹#›</a:t>
            </a:fld>
            <a:endParaRPr lang="en-GB"/>
          </a:p>
        </p:txBody>
      </p:sp>
    </p:spTree>
    <p:extLst>
      <p:ext uri="{BB962C8B-B14F-4D97-AF65-F5344CB8AC3E}">
        <p14:creationId xmlns:p14="http://schemas.microsoft.com/office/powerpoint/2010/main" val="7762311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21.xml.rels><?xml version="1.0" encoding="UTF-8" standalone="yes"?>
<Relationships xmlns="http://schemas.openxmlformats.org/package/2006/relationships"><Relationship Id="rId3" Type="http://schemas.openxmlformats.org/officeDocument/2006/relationships/hyperlink" Target="mailto:info@anaphylaxis.org.uk"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2A4AB9-C68E-4BCD-829E-01F129660172}"/>
              </a:ext>
            </a:extLst>
          </p:cNvPr>
          <p:cNvSpPr>
            <a:spLocks noGrp="1"/>
          </p:cNvSpPr>
          <p:nvPr>
            <p:ph type="ctrTitle"/>
          </p:nvPr>
        </p:nvSpPr>
        <p:spPr>
          <a:xfrm>
            <a:off x="1524000" y="1122362"/>
            <a:ext cx="9144000" cy="2840037"/>
          </a:xfrm>
        </p:spPr>
        <p:txBody>
          <a:bodyPr>
            <a:normAutofit/>
          </a:bodyPr>
          <a:lstStyle/>
          <a:p>
            <a:r>
              <a:rPr lang="en-GB" sz="4900">
                <a:solidFill>
                  <a:schemeClr val="accent1"/>
                </a:solidFill>
                <a:latin typeface="Geomanist Medium" panose="02000603000000020004" pitchFamily="2" charset="0"/>
              </a:rPr>
              <a:t>AllergyWise anaphylaxis training</a:t>
            </a:r>
            <a:br>
              <a:rPr lang="en-GB" sz="4900">
                <a:solidFill>
                  <a:schemeClr val="accent1"/>
                </a:solidFill>
                <a:latin typeface="Geomanist Medium" panose="02000603000000020004" pitchFamily="2" charset="0"/>
              </a:rPr>
            </a:br>
            <a:r>
              <a:rPr lang="en-GB" sz="4900">
                <a:solidFill>
                  <a:schemeClr val="accent1"/>
                </a:solidFill>
                <a:latin typeface="Geomanist Medium" panose="02000603000000020004" pitchFamily="2" charset="0"/>
              </a:rPr>
              <a:t>for schools, early years</a:t>
            </a:r>
            <a:br>
              <a:rPr lang="en-GB" sz="4900">
                <a:solidFill>
                  <a:schemeClr val="accent1"/>
                </a:solidFill>
                <a:latin typeface="Geomanist Medium" panose="02000603000000020004" pitchFamily="2" charset="0"/>
              </a:rPr>
            </a:br>
            <a:r>
              <a:rPr lang="en-GB" sz="4900">
                <a:solidFill>
                  <a:schemeClr val="accent1"/>
                </a:solidFill>
                <a:latin typeface="Geomanist Medium" panose="02000603000000020004" pitchFamily="2" charset="0"/>
              </a:rPr>
              <a:t>and community settings </a:t>
            </a:r>
            <a:endParaRPr lang="en-GB" sz="4900" dirty="0">
              <a:solidFill>
                <a:schemeClr val="accent1"/>
              </a:solidFill>
              <a:latin typeface="Geomanist Medium" panose="02000603000000020004" pitchFamily="2" charset="0"/>
            </a:endParaRPr>
          </a:p>
        </p:txBody>
      </p:sp>
      <p:sp>
        <p:nvSpPr>
          <p:cNvPr id="3" name="Subtitle 2">
            <a:extLst>
              <a:ext uri="{FF2B5EF4-FFF2-40B4-BE49-F238E27FC236}">
                <a16:creationId xmlns:a16="http://schemas.microsoft.com/office/drawing/2014/main" id="{CD603597-1E88-4A77-902C-B43D40B733F7}"/>
              </a:ext>
            </a:extLst>
          </p:cNvPr>
          <p:cNvSpPr>
            <a:spLocks noGrp="1"/>
          </p:cNvSpPr>
          <p:nvPr>
            <p:ph type="subTitle" idx="1"/>
          </p:nvPr>
        </p:nvSpPr>
        <p:spPr>
          <a:xfrm>
            <a:off x="1524000" y="4256436"/>
            <a:ext cx="9144000" cy="1600818"/>
          </a:xfrm>
        </p:spPr>
        <p:txBody>
          <a:bodyPr>
            <a:normAutofit/>
          </a:bodyPr>
          <a:lstStyle/>
          <a:p>
            <a:r>
              <a:rPr lang="en-GB" b="1">
                <a:latin typeface="Open Sans" pitchFamily="2" charset="0"/>
                <a:ea typeface="Open Sans" pitchFamily="2" charset="0"/>
                <a:cs typeface="Open Sans" pitchFamily="2" charset="0"/>
              </a:rPr>
              <a:t>YOUR NAME </a:t>
            </a:r>
            <a:endParaRPr lang="en-GB" b="1" dirty="0">
              <a:latin typeface="Open Sans" pitchFamily="2" charset="0"/>
              <a:ea typeface="Open Sans" pitchFamily="2" charset="0"/>
              <a:cs typeface="Open Sans" pitchFamily="2" charset="0"/>
            </a:endParaRPr>
          </a:p>
        </p:txBody>
      </p:sp>
      <p:cxnSp>
        <p:nvCxnSpPr>
          <p:cNvPr id="44" name="Straight Connector 43">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646018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73492-247D-422F-98FD-C4EF84E63077}"/>
              </a:ext>
            </a:extLst>
          </p:cNvPr>
          <p:cNvSpPr>
            <a:spLocks noGrp="1"/>
          </p:cNvSpPr>
          <p:nvPr>
            <p:ph type="title"/>
          </p:nvPr>
        </p:nvSpPr>
        <p:spPr>
          <a:xfrm>
            <a:off x="686834" y="1153572"/>
            <a:ext cx="3200400" cy="4461163"/>
          </a:xfrm>
        </p:spPr>
        <p:txBody>
          <a:bodyPr>
            <a:normAutofit/>
          </a:bodyPr>
          <a:lstStyle/>
          <a:p>
            <a:r>
              <a:rPr lang="en-GB">
                <a:solidFill>
                  <a:srgbClr val="FFFFFF"/>
                </a:solidFill>
                <a:latin typeface="Geomanist" panose="02000503000000020004" pitchFamily="50" charset="0"/>
              </a:rPr>
              <a:t>Learning objectives </a:t>
            </a:r>
          </a:p>
        </p:txBody>
      </p:sp>
      <p:sp>
        <p:nvSpPr>
          <p:cNvPr id="38" name="Arc 3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46D39AB-1688-4591-8F4B-554C40F5C654}"/>
              </a:ext>
            </a:extLst>
          </p:cNvPr>
          <p:cNvSpPr>
            <a:spLocks noGrp="1"/>
          </p:cNvSpPr>
          <p:nvPr>
            <p:ph idx="1"/>
          </p:nvPr>
        </p:nvSpPr>
        <p:spPr>
          <a:xfrm>
            <a:off x="4447308" y="591344"/>
            <a:ext cx="6906491" cy="5585619"/>
          </a:xfrm>
        </p:spPr>
        <p:txBody>
          <a:bodyPr anchor="ctr">
            <a:normAutofit/>
          </a:bodyPr>
          <a:lstStyle/>
          <a:p>
            <a:pPr marL="0" indent="0">
              <a:buNone/>
            </a:pPr>
            <a:r>
              <a:rPr lang="en-GB" b="1" dirty="0">
                <a:latin typeface="Open Sans" pitchFamily="2" charset="0"/>
                <a:ea typeface="Open Sans" pitchFamily="2" charset="0"/>
                <a:cs typeface="Open Sans" pitchFamily="2" charset="0"/>
              </a:rPr>
              <a:t>Improved and updated knowledge in managing serious allergies </a:t>
            </a:r>
          </a:p>
          <a:p>
            <a:r>
              <a:rPr lang="en-GB" dirty="0">
                <a:latin typeface="Open Sans" pitchFamily="2" charset="0"/>
                <a:ea typeface="Open Sans" pitchFamily="2" charset="0"/>
                <a:cs typeface="Open Sans" pitchFamily="2" charset="0"/>
              </a:rPr>
              <a:t>Early recognition of symptoms </a:t>
            </a:r>
          </a:p>
          <a:p>
            <a:r>
              <a:rPr lang="en-GB" dirty="0">
                <a:latin typeface="Open Sans" pitchFamily="2" charset="0"/>
                <a:ea typeface="Open Sans" pitchFamily="2" charset="0"/>
                <a:cs typeface="Open Sans" pitchFamily="2" charset="0"/>
              </a:rPr>
              <a:t>Allergen avoidance </a:t>
            </a:r>
          </a:p>
          <a:p>
            <a:r>
              <a:rPr lang="en-GB" dirty="0">
                <a:latin typeface="Open Sans" pitchFamily="2" charset="0"/>
                <a:ea typeface="Open Sans" pitchFamily="2" charset="0"/>
                <a:cs typeface="Open Sans" pitchFamily="2" charset="0"/>
              </a:rPr>
              <a:t>Crisis management</a:t>
            </a:r>
          </a:p>
          <a:p>
            <a:r>
              <a:rPr lang="en-GB" dirty="0">
                <a:latin typeface="Open Sans" pitchFamily="2" charset="0"/>
                <a:ea typeface="Open Sans" pitchFamily="2" charset="0"/>
                <a:cs typeface="Open Sans" pitchFamily="2" charset="0"/>
              </a:rPr>
              <a:t>Enhanced skills in the use of adrenaline auto injectors </a:t>
            </a:r>
          </a:p>
          <a:p>
            <a:endParaRPr lang="en-GB" dirty="0"/>
          </a:p>
        </p:txBody>
      </p:sp>
    </p:spTree>
    <p:extLst>
      <p:ext uri="{BB962C8B-B14F-4D97-AF65-F5344CB8AC3E}">
        <p14:creationId xmlns:p14="http://schemas.microsoft.com/office/powerpoint/2010/main" val="3218956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D5DB9D10-DB4A-4DF6-ABD9-8F0923FF22A2}"/>
              </a:ext>
            </a:extLst>
          </p:cNvPr>
          <p:cNvSpPr>
            <a:spLocks noGrp="1"/>
          </p:cNvSpPr>
          <p:nvPr>
            <p:ph type="title"/>
          </p:nvPr>
        </p:nvSpPr>
        <p:spPr>
          <a:xfrm>
            <a:off x="838200" y="365125"/>
            <a:ext cx="5393361" cy="1325563"/>
          </a:xfrm>
        </p:spPr>
        <p:txBody>
          <a:bodyPr>
            <a:normAutofit/>
          </a:bodyPr>
          <a:lstStyle/>
          <a:p>
            <a:r>
              <a:rPr lang="en-GB">
                <a:latin typeface="Geomanist" panose="02000503000000020004" pitchFamily="50" charset="0"/>
              </a:rPr>
              <a:t>What is anaphylaxis?</a:t>
            </a:r>
          </a:p>
        </p:txBody>
      </p:sp>
      <p:sp>
        <p:nvSpPr>
          <p:cNvPr id="19" name="Freeform: Shape 18">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9754AC47-099B-4757-A614-4BB50B2A511C}"/>
              </a:ext>
            </a:extLst>
          </p:cNvPr>
          <p:cNvSpPr>
            <a:spLocks noGrp="1"/>
          </p:cNvSpPr>
          <p:nvPr>
            <p:ph idx="1"/>
          </p:nvPr>
        </p:nvSpPr>
        <p:spPr>
          <a:xfrm>
            <a:off x="838200" y="1825625"/>
            <a:ext cx="5393361" cy="4351338"/>
          </a:xfrm>
        </p:spPr>
        <p:txBody>
          <a:bodyPr>
            <a:normAutofit/>
          </a:bodyPr>
          <a:lstStyle/>
          <a:p>
            <a:pPr marL="0" indent="0">
              <a:buNone/>
            </a:pPr>
            <a:r>
              <a:rPr lang="en-GB" b="1" dirty="0">
                <a:latin typeface="Open Sans" pitchFamily="2" charset="0"/>
                <a:ea typeface="Open Sans" pitchFamily="2" charset="0"/>
                <a:cs typeface="Open Sans" pitchFamily="2" charset="0"/>
              </a:rPr>
              <a:t>Anaphylaxis is a serious systemic allergic reaction </a:t>
            </a:r>
          </a:p>
          <a:p>
            <a:r>
              <a:rPr lang="en-GB" dirty="0">
                <a:latin typeface="Open Sans" pitchFamily="2" charset="0"/>
                <a:ea typeface="Open Sans" pitchFamily="2" charset="0"/>
                <a:cs typeface="Open Sans" pitchFamily="2" charset="0"/>
              </a:rPr>
              <a:t>At the extreme end of the allergic spectrum </a:t>
            </a:r>
          </a:p>
          <a:p>
            <a:r>
              <a:rPr lang="en-GB" dirty="0">
                <a:latin typeface="Open Sans" pitchFamily="2" charset="0"/>
                <a:ea typeface="Open Sans" pitchFamily="2" charset="0"/>
                <a:cs typeface="Open Sans" pitchFamily="2" charset="0"/>
              </a:rPr>
              <a:t>The whole body is affected usually within minutes of exposure to the allergen </a:t>
            </a:r>
          </a:p>
          <a:p>
            <a:r>
              <a:rPr lang="en-GB" dirty="0">
                <a:latin typeface="Open Sans" pitchFamily="2" charset="0"/>
                <a:ea typeface="Open Sans" pitchFamily="2" charset="0"/>
                <a:cs typeface="Open Sans" pitchFamily="2" charset="0"/>
              </a:rPr>
              <a:t>It can take seconds or is sometimes delayed up to two hours</a:t>
            </a:r>
          </a:p>
        </p:txBody>
      </p:sp>
      <p:sp>
        <p:nvSpPr>
          <p:cNvPr id="21" name="Oval 20">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Warning">
            <a:extLst>
              <a:ext uri="{FF2B5EF4-FFF2-40B4-BE49-F238E27FC236}">
                <a16:creationId xmlns:a16="http://schemas.microsoft.com/office/drawing/2014/main" id="{9D88DD67-A82B-40E7-83CE-872F5BD347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3" name="Freeform: Shape 22">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25" name="Straight Connector 24">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89925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C59BEC-C4CC-4741-B975-08C543178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c 18">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3930947" y="651615"/>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23199710-1D8F-47C4-85D0-9DB14F21ADE5}"/>
              </a:ext>
            </a:extLst>
          </p:cNvPr>
          <p:cNvSpPr>
            <a:spLocks noGrp="1"/>
          </p:cNvSpPr>
          <p:nvPr>
            <p:ph type="title"/>
          </p:nvPr>
        </p:nvSpPr>
        <p:spPr>
          <a:xfrm>
            <a:off x="558108" y="407987"/>
            <a:ext cx="10515599" cy="1325563"/>
          </a:xfrm>
        </p:spPr>
        <p:txBody>
          <a:bodyPr>
            <a:normAutofit/>
          </a:bodyPr>
          <a:lstStyle/>
          <a:p>
            <a:r>
              <a:rPr lang="en-GB" dirty="0">
                <a:latin typeface="Geomanist" panose="02000503000000020004" pitchFamily="50" charset="0"/>
              </a:rPr>
              <a:t>Definition of anaphylaxis </a:t>
            </a:r>
          </a:p>
        </p:txBody>
      </p:sp>
      <p:sp>
        <p:nvSpPr>
          <p:cNvPr id="3" name="Content Placeholder 2">
            <a:extLst>
              <a:ext uri="{FF2B5EF4-FFF2-40B4-BE49-F238E27FC236}">
                <a16:creationId xmlns:a16="http://schemas.microsoft.com/office/drawing/2014/main" id="{98425753-28EE-4756-BBA8-B1359E8DA67F}"/>
              </a:ext>
            </a:extLst>
          </p:cNvPr>
          <p:cNvSpPr>
            <a:spLocks noGrp="1"/>
          </p:cNvSpPr>
          <p:nvPr>
            <p:ph idx="1"/>
          </p:nvPr>
        </p:nvSpPr>
        <p:spPr>
          <a:xfrm>
            <a:off x="764287" y="1664753"/>
            <a:ext cx="6498229" cy="4351338"/>
          </a:xfrm>
        </p:spPr>
        <p:txBody>
          <a:bodyPr vert="horz" lIns="91440" tIns="45720" rIns="91440" bIns="45720" rtlCol="0" anchor="t">
            <a:normAutofit fontScale="77500" lnSpcReduction="20000"/>
          </a:bodyPr>
          <a:lstStyle/>
          <a:p>
            <a:pPr marL="0" indent="0">
              <a:buNone/>
            </a:pPr>
            <a:r>
              <a:rPr lang="en-GB" b="1" dirty="0">
                <a:latin typeface="Open Sans" pitchFamily="2" charset="0"/>
                <a:ea typeface="Open Sans" pitchFamily="2" charset="0"/>
                <a:cs typeface="Open Sans" pitchFamily="2" charset="0"/>
              </a:rPr>
              <a:t>Most healthcare professionals consider an allergic reaction to be anaphylaxis when it involves the ABC symptoms. </a:t>
            </a:r>
          </a:p>
          <a:p>
            <a:pPr marL="0" indent="0">
              <a:buNone/>
            </a:pPr>
            <a:endParaRPr lang="en-GB" b="1" dirty="0">
              <a:latin typeface="Open Sans" pitchFamily="2" charset="0"/>
              <a:ea typeface="Open Sans" pitchFamily="2" charset="0"/>
              <a:cs typeface="Open Sans" pitchFamily="2"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2800" b="1" dirty="0">
                <a:effectLst/>
                <a:latin typeface="Open Sans"/>
                <a:ea typeface="Calibri" panose="020F0502020204030204" pitchFamily="34" charset="0"/>
                <a:cs typeface="Arial"/>
              </a:rPr>
              <a:t>A</a:t>
            </a:r>
            <a:r>
              <a:rPr lang="en-GB" sz="2800" dirty="0">
                <a:effectLst/>
                <a:latin typeface="Open Sans"/>
                <a:ea typeface="Calibri" panose="020F0502020204030204" pitchFamily="34" charset="0"/>
                <a:cs typeface="Arial"/>
              </a:rPr>
              <a:t>IRWAY - swelling in the throat, tongue or upper airways (tightening of the throat, hoarse voice, difficulty swallowing).</a:t>
            </a:r>
          </a:p>
          <a:p>
            <a:pPr marL="342900" lvl="0" indent="-342900">
              <a:lnSpc>
                <a:spcPct val="107000"/>
              </a:lnSpc>
              <a:spcAft>
                <a:spcPts val="800"/>
              </a:spcAft>
              <a:buSzPts val="1000"/>
              <a:buFont typeface="Symbol" panose="05050102010706020507" pitchFamily="18" charset="2"/>
              <a:buChar char=""/>
              <a:tabLst>
                <a:tab pos="457200" algn="l"/>
              </a:tabLst>
            </a:pPr>
            <a:r>
              <a:rPr lang="en-GB" sz="2800" b="1" dirty="0">
                <a:effectLst/>
                <a:latin typeface="Open Sans"/>
                <a:ea typeface="Calibri" panose="020F0502020204030204" pitchFamily="34" charset="0"/>
                <a:cs typeface="Arial"/>
              </a:rPr>
              <a:t>B</a:t>
            </a:r>
            <a:r>
              <a:rPr lang="en-GB" sz="2800" dirty="0">
                <a:effectLst/>
                <a:latin typeface="Open Sans"/>
                <a:ea typeface="Calibri" panose="020F0502020204030204" pitchFamily="34" charset="0"/>
                <a:cs typeface="Arial"/>
              </a:rPr>
              <a:t>REATHING - sudden onset wheezing, breathing difficulty, noisy breathing.</a:t>
            </a:r>
          </a:p>
          <a:p>
            <a:pPr marL="342900" lvl="0" indent="-342900">
              <a:lnSpc>
                <a:spcPct val="107000"/>
              </a:lnSpc>
              <a:spcAft>
                <a:spcPts val="800"/>
              </a:spcAft>
              <a:buSzPts val="1000"/>
              <a:buFont typeface="Symbol" panose="05050102010706020507" pitchFamily="18" charset="2"/>
              <a:buChar char=""/>
              <a:tabLst>
                <a:tab pos="457200" algn="l"/>
              </a:tabLst>
            </a:pPr>
            <a:r>
              <a:rPr lang="en-GB" sz="2800" b="1" dirty="0">
                <a:effectLst/>
                <a:latin typeface="Open Sans"/>
                <a:ea typeface="Calibri" panose="020F0502020204030204" pitchFamily="34" charset="0"/>
                <a:cs typeface="Arial"/>
              </a:rPr>
              <a:t>C</a:t>
            </a:r>
            <a:r>
              <a:rPr lang="en-GB" sz="2800" dirty="0">
                <a:effectLst/>
                <a:latin typeface="Open Sans"/>
                <a:ea typeface="Calibri" panose="020F0502020204030204" pitchFamily="34" charset="0"/>
                <a:cs typeface="Arial"/>
              </a:rPr>
              <a:t>IRCULATION - dizziness, feeling faint, sudden sleepiness, tiredness, confusion, pale clammy skin, loss of consciousness.</a:t>
            </a:r>
          </a:p>
          <a:p>
            <a:pPr marL="0" indent="0">
              <a:buNone/>
            </a:pPr>
            <a:endParaRPr lang="en-GB" dirty="0"/>
          </a:p>
        </p:txBody>
      </p:sp>
      <p:sp>
        <p:nvSpPr>
          <p:cNvPr id="21" name="Oval 20">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77008" y="5228027"/>
            <a:ext cx="1107241" cy="10772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Graphic 6" descr="Warning">
            <a:extLst>
              <a:ext uri="{FF2B5EF4-FFF2-40B4-BE49-F238E27FC236}">
                <a16:creationId xmlns:a16="http://schemas.microsoft.com/office/drawing/2014/main" id="{CDD21B85-B97C-4089-80C3-DE4C8B063C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4243" y="2006865"/>
            <a:ext cx="4221597" cy="4221597"/>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3703708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C59BEC-C4CC-4741-B975-08C543178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c 18">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3930947" y="651615"/>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3F102873-888D-474C-8966-694510BBDEFD}"/>
              </a:ext>
            </a:extLst>
          </p:cNvPr>
          <p:cNvSpPr>
            <a:spLocks noGrp="1"/>
          </p:cNvSpPr>
          <p:nvPr>
            <p:ph type="title"/>
          </p:nvPr>
        </p:nvSpPr>
        <p:spPr>
          <a:xfrm>
            <a:off x="472440" y="604257"/>
            <a:ext cx="10515599" cy="1325563"/>
          </a:xfrm>
        </p:spPr>
        <p:txBody>
          <a:bodyPr>
            <a:normAutofit/>
          </a:bodyPr>
          <a:lstStyle/>
          <a:p>
            <a:r>
              <a:rPr lang="en-GB" dirty="0">
                <a:latin typeface="Geomanist" panose="02000503000000020004" pitchFamily="50" charset="0"/>
              </a:rPr>
              <a:t>Other allergic symptoms</a:t>
            </a:r>
          </a:p>
        </p:txBody>
      </p:sp>
      <p:sp>
        <p:nvSpPr>
          <p:cNvPr id="3" name="Content Placeholder 2">
            <a:extLst>
              <a:ext uri="{FF2B5EF4-FFF2-40B4-BE49-F238E27FC236}">
                <a16:creationId xmlns:a16="http://schemas.microsoft.com/office/drawing/2014/main" id="{E9D27CB8-415A-4870-850C-37954B86A816}"/>
              </a:ext>
            </a:extLst>
          </p:cNvPr>
          <p:cNvSpPr>
            <a:spLocks noGrp="1"/>
          </p:cNvSpPr>
          <p:nvPr>
            <p:ph idx="1"/>
          </p:nvPr>
        </p:nvSpPr>
        <p:spPr>
          <a:xfrm>
            <a:off x="838200" y="1825625"/>
            <a:ext cx="5393361" cy="4351338"/>
          </a:xfrm>
        </p:spPr>
        <p:txBody>
          <a:bodyPr>
            <a:normAutofit fontScale="92500" lnSpcReduction="10000"/>
          </a:bodyPr>
          <a:lstStyle/>
          <a:p>
            <a:pPr marL="0" indent="0">
              <a:lnSpc>
                <a:spcPct val="107000"/>
              </a:lnSpc>
              <a:spcAft>
                <a:spcPts val="800"/>
              </a:spcAft>
              <a:buNone/>
            </a:pPr>
            <a:r>
              <a:rPr lang="en-GB" dirty="0">
                <a:latin typeface="Open Sans" pitchFamily="2" charset="0"/>
                <a:ea typeface="Calibri" panose="020F0502020204030204" pitchFamily="34" charset="0"/>
                <a:cs typeface="Arial" panose="020B0604020202020204" pitchFamily="34" charset="0"/>
              </a:rPr>
              <a:t>Other </a:t>
            </a:r>
            <a:r>
              <a:rPr lang="en-GB" sz="2800" dirty="0">
                <a:effectLst/>
                <a:latin typeface="Open Sans" pitchFamily="2" charset="0"/>
                <a:ea typeface="Calibri" panose="020F0502020204030204" pitchFamily="34" charset="0"/>
                <a:cs typeface="Arial" panose="020B0604020202020204" pitchFamily="34" charset="0"/>
              </a:rPr>
              <a:t>symptoms may include: </a:t>
            </a:r>
          </a:p>
          <a:p>
            <a:pPr marL="342900" lvl="0" indent="-342900">
              <a:lnSpc>
                <a:spcPct val="107000"/>
              </a:lnSpc>
              <a:spcAft>
                <a:spcPts val="800"/>
              </a:spcAft>
              <a:buFont typeface="Symbol" panose="05050102010706020507" pitchFamily="18" charset="2"/>
              <a:buChar char=""/>
            </a:pPr>
            <a:r>
              <a:rPr lang="en-GB" sz="2800" dirty="0">
                <a:effectLst/>
                <a:latin typeface="Open Sans" pitchFamily="2" charset="0"/>
                <a:ea typeface="Calibri" panose="020F0502020204030204" pitchFamily="34" charset="0"/>
                <a:cs typeface="Arial" panose="020B0604020202020204" pitchFamily="34" charset="0"/>
              </a:rPr>
              <a:t>nettle rash (known as hives or urticaria) anywhere on the body </a:t>
            </a:r>
          </a:p>
          <a:p>
            <a:pPr marL="342900" lvl="0" indent="-342900">
              <a:lnSpc>
                <a:spcPct val="107000"/>
              </a:lnSpc>
              <a:spcAft>
                <a:spcPts val="800"/>
              </a:spcAft>
              <a:buFont typeface="Symbol" panose="05050102010706020507" pitchFamily="18" charset="2"/>
              <a:buChar char=""/>
            </a:pPr>
            <a:r>
              <a:rPr lang="en-GB" sz="2800" dirty="0">
                <a:effectLst/>
                <a:latin typeface="Open Sans" pitchFamily="2" charset="0"/>
                <a:ea typeface="Calibri" panose="020F0502020204030204" pitchFamily="34" charset="0"/>
                <a:cs typeface="Arial" panose="020B0604020202020204" pitchFamily="34" charset="0"/>
              </a:rPr>
              <a:t>a tingling or itchy feeling in the mouth</a:t>
            </a:r>
          </a:p>
          <a:p>
            <a:pPr marL="342900" lvl="0" indent="-342900">
              <a:lnSpc>
                <a:spcPct val="107000"/>
              </a:lnSpc>
              <a:spcAft>
                <a:spcPts val="800"/>
              </a:spcAft>
              <a:buFont typeface="Symbol" panose="05050102010706020507" pitchFamily="18" charset="2"/>
              <a:buChar char=""/>
            </a:pPr>
            <a:r>
              <a:rPr lang="en-GB" sz="2800" dirty="0">
                <a:effectLst/>
                <a:latin typeface="Open Sans" pitchFamily="2" charset="0"/>
                <a:ea typeface="Calibri" panose="020F0502020204030204" pitchFamily="34" charset="0"/>
                <a:cs typeface="Arial" panose="020B0604020202020204" pitchFamily="34" charset="0"/>
              </a:rPr>
              <a:t>swelling of lips, face or eyes</a:t>
            </a:r>
          </a:p>
          <a:p>
            <a:pPr marL="342900" lvl="0" indent="-342900">
              <a:lnSpc>
                <a:spcPct val="107000"/>
              </a:lnSpc>
              <a:spcAft>
                <a:spcPts val="800"/>
              </a:spcAft>
              <a:buFont typeface="Symbol" panose="05050102010706020507" pitchFamily="18" charset="2"/>
              <a:buChar char=""/>
            </a:pPr>
            <a:r>
              <a:rPr lang="en-GB" sz="2800" dirty="0">
                <a:effectLst/>
                <a:latin typeface="Open Sans" pitchFamily="2" charset="0"/>
                <a:ea typeface="Calibri" panose="020F0502020204030204" pitchFamily="34" charset="0"/>
                <a:cs typeface="Arial" panose="020B0604020202020204" pitchFamily="34" charset="0"/>
              </a:rPr>
              <a:t>stomach pain or vomiting.</a:t>
            </a:r>
          </a:p>
        </p:txBody>
      </p:sp>
      <p:sp>
        <p:nvSpPr>
          <p:cNvPr id="21" name="Oval 20">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77008" y="5228027"/>
            <a:ext cx="1107241" cy="10772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Graphic 6" descr="Stethoscope">
            <a:extLst>
              <a:ext uri="{FF2B5EF4-FFF2-40B4-BE49-F238E27FC236}">
                <a16:creationId xmlns:a16="http://schemas.microsoft.com/office/drawing/2014/main" id="{51500B0C-8039-4115-9CF5-86304D1C87C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09962" y="1929820"/>
            <a:ext cx="4221597" cy="4221597"/>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2941323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95134730-69CA-4A20-A05F-366AF97C21C7}"/>
              </a:ext>
            </a:extLst>
          </p:cNvPr>
          <p:cNvSpPr>
            <a:spLocks noGrp="1"/>
          </p:cNvSpPr>
          <p:nvPr>
            <p:ph type="title"/>
          </p:nvPr>
        </p:nvSpPr>
        <p:spPr>
          <a:xfrm>
            <a:off x="838200" y="365125"/>
            <a:ext cx="5393361" cy="1325563"/>
          </a:xfrm>
        </p:spPr>
        <p:txBody>
          <a:bodyPr>
            <a:normAutofit/>
          </a:bodyPr>
          <a:lstStyle/>
          <a:p>
            <a:r>
              <a:rPr lang="en-GB" dirty="0">
                <a:latin typeface="Geomanist" panose="02000503000000020004" pitchFamily="50" charset="0"/>
              </a:rPr>
              <a:t>What's happening in the body?</a:t>
            </a:r>
          </a:p>
        </p:txBody>
      </p:sp>
      <p:sp>
        <p:nvSpPr>
          <p:cNvPr id="19" name="Freeform: Shape 18">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6AA2FDE-6B39-4FBD-9064-12F7B405A66A}"/>
              </a:ext>
            </a:extLst>
          </p:cNvPr>
          <p:cNvSpPr>
            <a:spLocks noGrp="1"/>
          </p:cNvSpPr>
          <p:nvPr>
            <p:ph idx="1"/>
          </p:nvPr>
        </p:nvSpPr>
        <p:spPr>
          <a:xfrm>
            <a:off x="838200" y="1825625"/>
            <a:ext cx="5393361" cy="4351338"/>
          </a:xfrm>
        </p:spPr>
        <p:txBody>
          <a:bodyPr>
            <a:normAutofit/>
          </a:bodyPr>
          <a:lstStyle/>
          <a:p>
            <a:r>
              <a:rPr lang="en-GB" dirty="0">
                <a:latin typeface="Open Sans" pitchFamily="2" charset="0"/>
                <a:ea typeface="Open Sans" pitchFamily="2" charset="0"/>
                <a:cs typeface="Open Sans" pitchFamily="2" charset="0"/>
              </a:rPr>
              <a:t>An anaphylaxis reaction is caused by the sudden release of chemical substances, including histamine, from cells in the blood and tissues where they are stored</a:t>
            </a:r>
          </a:p>
          <a:p>
            <a:r>
              <a:rPr lang="en-GB" dirty="0">
                <a:latin typeface="Open Sans" pitchFamily="2" charset="0"/>
                <a:ea typeface="Open Sans" pitchFamily="2" charset="0"/>
                <a:cs typeface="Open Sans" pitchFamily="2" charset="0"/>
              </a:rPr>
              <a:t>The release is triggered by the reaction between allergic antibodies (</a:t>
            </a:r>
            <a:r>
              <a:rPr lang="en-GB" dirty="0" err="1">
                <a:latin typeface="Open Sans" pitchFamily="2" charset="0"/>
                <a:ea typeface="Open Sans" pitchFamily="2" charset="0"/>
                <a:cs typeface="Open Sans" pitchFamily="2" charset="0"/>
              </a:rPr>
              <a:t>IgE</a:t>
            </a:r>
            <a:r>
              <a:rPr lang="en-GB" dirty="0">
                <a:latin typeface="Open Sans" pitchFamily="2" charset="0"/>
                <a:ea typeface="Open Sans" pitchFamily="2" charset="0"/>
                <a:cs typeface="Open Sans" pitchFamily="2" charset="0"/>
              </a:rPr>
              <a:t>) and the allergen</a:t>
            </a:r>
          </a:p>
        </p:txBody>
      </p:sp>
      <p:sp>
        <p:nvSpPr>
          <p:cNvPr id="21" name="Oval 20">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Man">
            <a:extLst>
              <a:ext uri="{FF2B5EF4-FFF2-40B4-BE49-F238E27FC236}">
                <a16:creationId xmlns:a16="http://schemas.microsoft.com/office/drawing/2014/main" id="{081AD859-83EF-43CD-88C1-FDA7EAB571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3" name="Freeform: Shape 22">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25" name="Straight Connector 24">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110031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C59BEC-C4CC-4741-B975-08C543178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c 18">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3930947" y="651615"/>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0CD053AD-004D-464D-92A0-C6687AFD1B36}"/>
              </a:ext>
            </a:extLst>
          </p:cNvPr>
          <p:cNvSpPr>
            <a:spLocks noGrp="1"/>
          </p:cNvSpPr>
          <p:nvPr>
            <p:ph type="title"/>
          </p:nvPr>
        </p:nvSpPr>
        <p:spPr>
          <a:xfrm>
            <a:off x="838200" y="365125"/>
            <a:ext cx="10515599" cy="1325563"/>
          </a:xfrm>
        </p:spPr>
        <p:txBody>
          <a:bodyPr>
            <a:normAutofit/>
          </a:bodyPr>
          <a:lstStyle/>
          <a:p>
            <a:r>
              <a:rPr lang="en-GB" dirty="0">
                <a:latin typeface="Geomanist" panose="02000503000000020004" pitchFamily="50" charset="0"/>
              </a:rPr>
              <a:t>Types of reactions </a:t>
            </a:r>
          </a:p>
        </p:txBody>
      </p:sp>
      <p:sp>
        <p:nvSpPr>
          <p:cNvPr id="3" name="Content Placeholder 2">
            <a:extLst>
              <a:ext uri="{FF2B5EF4-FFF2-40B4-BE49-F238E27FC236}">
                <a16:creationId xmlns:a16="http://schemas.microsoft.com/office/drawing/2014/main" id="{7EBF4FEE-C293-4A5B-85BB-08BE7DC3C28A}"/>
              </a:ext>
            </a:extLst>
          </p:cNvPr>
          <p:cNvSpPr>
            <a:spLocks noGrp="1"/>
          </p:cNvSpPr>
          <p:nvPr>
            <p:ph idx="1"/>
          </p:nvPr>
        </p:nvSpPr>
        <p:spPr>
          <a:xfrm>
            <a:off x="838200" y="1825625"/>
            <a:ext cx="5393361" cy="4351338"/>
          </a:xfrm>
        </p:spPr>
        <p:txBody>
          <a:bodyPr>
            <a:normAutofit/>
          </a:bodyPr>
          <a:lstStyle/>
          <a:p>
            <a:pPr marL="0" indent="0">
              <a:buNone/>
            </a:pPr>
            <a:r>
              <a:rPr lang="en-GB" b="1" dirty="0">
                <a:latin typeface="Open Sans" pitchFamily="2" charset="0"/>
                <a:ea typeface="Open Sans" pitchFamily="2" charset="0"/>
                <a:cs typeface="Open Sans" pitchFamily="2" charset="0"/>
              </a:rPr>
              <a:t>Uni-phasic </a:t>
            </a:r>
          </a:p>
          <a:p>
            <a:r>
              <a:rPr lang="en-GB" dirty="0">
                <a:latin typeface="Open Sans" pitchFamily="2" charset="0"/>
                <a:ea typeface="Open Sans" pitchFamily="2" charset="0"/>
                <a:cs typeface="Open Sans" pitchFamily="2" charset="0"/>
              </a:rPr>
              <a:t>Rapidly developing serious reaction involving the airway or circulation</a:t>
            </a:r>
          </a:p>
          <a:p>
            <a:pPr marL="0" indent="0">
              <a:buNone/>
            </a:pPr>
            <a:r>
              <a:rPr lang="en-GB" b="1" dirty="0">
                <a:latin typeface="Open Sans" pitchFamily="2" charset="0"/>
                <a:ea typeface="Open Sans" pitchFamily="2" charset="0"/>
                <a:cs typeface="Open Sans" pitchFamily="2" charset="0"/>
              </a:rPr>
              <a:t>Bi-phasic </a:t>
            </a:r>
          </a:p>
          <a:p>
            <a:r>
              <a:rPr lang="en-GB" dirty="0">
                <a:latin typeface="Open Sans" pitchFamily="2" charset="0"/>
                <a:ea typeface="Open Sans" pitchFamily="2" charset="0"/>
                <a:cs typeface="Open Sans" pitchFamily="2" charset="0"/>
              </a:rPr>
              <a:t>Early symptoms as above, then a symptom-free period of 1 hour, then increasing symptoms involving breathing and circulation</a:t>
            </a:r>
          </a:p>
          <a:p>
            <a:endParaRPr lang="en-GB" dirty="0"/>
          </a:p>
        </p:txBody>
      </p:sp>
      <p:sp>
        <p:nvSpPr>
          <p:cNvPr id="21" name="Oval 20">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77008" y="5228027"/>
            <a:ext cx="1107241" cy="10772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Graphic 6" descr="Stopwatch">
            <a:extLst>
              <a:ext uri="{FF2B5EF4-FFF2-40B4-BE49-F238E27FC236}">
                <a16:creationId xmlns:a16="http://schemas.microsoft.com/office/drawing/2014/main" id="{BFA13B87-EC73-4886-8017-C1D45CD722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09962" y="1929820"/>
            <a:ext cx="4221597" cy="4221597"/>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792717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7C59BEC-C4CC-4741-B975-08C543178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Arc 21">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3930947" y="651615"/>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itle 4">
            <a:extLst>
              <a:ext uri="{FF2B5EF4-FFF2-40B4-BE49-F238E27FC236}">
                <a16:creationId xmlns:a16="http://schemas.microsoft.com/office/drawing/2014/main" id="{B6C491D9-AABA-4A6F-B3E2-C2ED552519C6}"/>
              </a:ext>
            </a:extLst>
          </p:cNvPr>
          <p:cNvSpPr>
            <a:spLocks noGrp="1"/>
          </p:cNvSpPr>
          <p:nvPr>
            <p:ph type="title"/>
          </p:nvPr>
        </p:nvSpPr>
        <p:spPr>
          <a:xfrm>
            <a:off x="838200" y="365125"/>
            <a:ext cx="10515599" cy="1325563"/>
          </a:xfrm>
        </p:spPr>
        <p:txBody>
          <a:bodyPr>
            <a:normAutofit/>
          </a:bodyPr>
          <a:lstStyle/>
          <a:p>
            <a:r>
              <a:rPr lang="en-GB" dirty="0">
                <a:latin typeface="Geomanist" panose="02000503000000020004" pitchFamily="50" charset="0"/>
              </a:rPr>
              <a:t>Common causes </a:t>
            </a:r>
          </a:p>
        </p:txBody>
      </p:sp>
      <p:sp>
        <p:nvSpPr>
          <p:cNvPr id="11" name="Content Placeholder 5">
            <a:extLst>
              <a:ext uri="{FF2B5EF4-FFF2-40B4-BE49-F238E27FC236}">
                <a16:creationId xmlns:a16="http://schemas.microsoft.com/office/drawing/2014/main" id="{E405F8FB-5297-4A0F-9BD1-9D9455F2FE7F}"/>
              </a:ext>
            </a:extLst>
          </p:cNvPr>
          <p:cNvSpPr>
            <a:spLocks noGrp="1"/>
          </p:cNvSpPr>
          <p:nvPr>
            <p:ph idx="1"/>
          </p:nvPr>
        </p:nvSpPr>
        <p:spPr>
          <a:xfrm>
            <a:off x="838200" y="1825625"/>
            <a:ext cx="5393361" cy="4351338"/>
          </a:xfrm>
        </p:spPr>
        <p:txBody>
          <a:bodyPr>
            <a:normAutofit/>
          </a:bodyPr>
          <a:lstStyle/>
          <a:p>
            <a:pPr marL="0" indent="0">
              <a:buNone/>
            </a:pPr>
            <a:r>
              <a:rPr lang="en-GB" b="1" dirty="0">
                <a:latin typeface="Open Sans" pitchFamily="2" charset="0"/>
                <a:ea typeface="Open Sans" pitchFamily="2" charset="0"/>
                <a:cs typeface="Open Sans" pitchFamily="2" charset="0"/>
              </a:rPr>
              <a:t>Food allergens</a:t>
            </a:r>
          </a:p>
          <a:p>
            <a:r>
              <a:rPr lang="en-GB" dirty="0">
                <a:latin typeface="Open Sans" pitchFamily="2" charset="0"/>
                <a:ea typeface="Open Sans" pitchFamily="2" charset="0"/>
                <a:cs typeface="Open Sans" pitchFamily="2" charset="0"/>
              </a:rPr>
              <a:t>Peanuts, tree nuts, milk, egg, sesame, fish, shellfish, soya </a:t>
            </a:r>
          </a:p>
          <a:p>
            <a:pPr marL="0" indent="0">
              <a:buNone/>
            </a:pPr>
            <a:endParaRPr lang="en-GB" b="1" dirty="0">
              <a:latin typeface="Open Sans" pitchFamily="2" charset="0"/>
              <a:ea typeface="Open Sans" pitchFamily="2" charset="0"/>
              <a:cs typeface="Open Sans" pitchFamily="2" charset="0"/>
            </a:endParaRPr>
          </a:p>
          <a:p>
            <a:pPr marL="0" indent="0">
              <a:buNone/>
            </a:pPr>
            <a:r>
              <a:rPr lang="en-GB" b="1" dirty="0">
                <a:latin typeface="Open Sans" pitchFamily="2" charset="0"/>
                <a:ea typeface="Open Sans" pitchFamily="2" charset="0"/>
                <a:cs typeface="Open Sans" pitchFamily="2" charset="0"/>
              </a:rPr>
              <a:t>Non-food allergens</a:t>
            </a:r>
          </a:p>
          <a:p>
            <a:r>
              <a:rPr lang="en-GB" dirty="0">
                <a:latin typeface="Open Sans" pitchFamily="2" charset="0"/>
                <a:ea typeface="Open Sans" pitchFamily="2" charset="0"/>
                <a:cs typeface="Open Sans" pitchFamily="2" charset="0"/>
              </a:rPr>
              <a:t>Wasp sting, bee sting, latex, penicillin, drugs </a:t>
            </a:r>
          </a:p>
        </p:txBody>
      </p:sp>
      <p:sp>
        <p:nvSpPr>
          <p:cNvPr id="24" name="Oval 23">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77008" y="5228027"/>
            <a:ext cx="1107241" cy="10772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Graphic 9" descr="Checklist">
            <a:extLst>
              <a:ext uri="{FF2B5EF4-FFF2-40B4-BE49-F238E27FC236}">
                <a16:creationId xmlns:a16="http://schemas.microsoft.com/office/drawing/2014/main" id="{9737C66F-8A6D-4CE2-A5FD-705CF7A3D5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09962" y="1929820"/>
            <a:ext cx="4221597" cy="4221597"/>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3070854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6">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FC9C8547-FA18-47B7-8FBB-21BF8B492C0B}"/>
              </a:ext>
            </a:extLst>
          </p:cNvPr>
          <p:cNvSpPr>
            <a:spLocks noGrp="1"/>
          </p:cNvSpPr>
          <p:nvPr>
            <p:ph type="title"/>
          </p:nvPr>
        </p:nvSpPr>
        <p:spPr>
          <a:xfrm>
            <a:off x="838200" y="365125"/>
            <a:ext cx="5393361" cy="1325563"/>
          </a:xfrm>
        </p:spPr>
        <p:txBody>
          <a:bodyPr>
            <a:normAutofit/>
          </a:bodyPr>
          <a:lstStyle/>
          <a:p>
            <a:r>
              <a:rPr lang="en-GB" dirty="0">
                <a:latin typeface="Geomanist" panose="02000503000000020004" pitchFamily="50" charset="0"/>
              </a:rPr>
              <a:t>Treatments </a:t>
            </a:r>
          </a:p>
        </p:txBody>
      </p:sp>
      <p:sp>
        <p:nvSpPr>
          <p:cNvPr id="26" name="Freeform: Shape 18">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DDA9BA5-3C47-4DFB-9B81-D07FAB1E3098}"/>
              </a:ext>
            </a:extLst>
          </p:cNvPr>
          <p:cNvSpPr>
            <a:spLocks noGrp="1"/>
          </p:cNvSpPr>
          <p:nvPr>
            <p:ph idx="1"/>
          </p:nvPr>
        </p:nvSpPr>
        <p:spPr>
          <a:xfrm>
            <a:off x="838200" y="1825625"/>
            <a:ext cx="5393361" cy="4351338"/>
          </a:xfrm>
        </p:spPr>
        <p:txBody>
          <a:bodyPr>
            <a:normAutofit/>
          </a:bodyPr>
          <a:lstStyle/>
          <a:p>
            <a:pPr marL="0" indent="0">
              <a:buNone/>
            </a:pPr>
            <a:r>
              <a:rPr lang="en-GB" b="1" dirty="0">
                <a:latin typeface="Open Sans" pitchFamily="2" charset="0"/>
                <a:ea typeface="Open Sans" pitchFamily="2" charset="0"/>
                <a:cs typeface="Open Sans" pitchFamily="2" charset="0"/>
              </a:rPr>
              <a:t>Adrenaline is the mainstay of treatment because it;</a:t>
            </a:r>
          </a:p>
          <a:p>
            <a:r>
              <a:rPr lang="en-GB" dirty="0">
                <a:latin typeface="Open Sans" pitchFamily="2" charset="0"/>
                <a:ea typeface="Open Sans" pitchFamily="2" charset="0"/>
                <a:cs typeface="Open Sans" pitchFamily="2" charset="0"/>
              </a:rPr>
              <a:t>Reverses swelling</a:t>
            </a:r>
          </a:p>
          <a:p>
            <a:r>
              <a:rPr lang="en-GB" dirty="0">
                <a:latin typeface="Open Sans" pitchFamily="2" charset="0"/>
                <a:ea typeface="Open Sans" pitchFamily="2" charset="0"/>
                <a:cs typeface="Open Sans" pitchFamily="2" charset="0"/>
              </a:rPr>
              <a:t>Relieves asthma</a:t>
            </a:r>
          </a:p>
          <a:p>
            <a:r>
              <a:rPr lang="en-GB" dirty="0">
                <a:latin typeface="Open Sans" pitchFamily="2" charset="0"/>
                <a:ea typeface="Open Sans" pitchFamily="2" charset="0"/>
                <a:cs typeface="Open Sans" pitchFamily="2" charset="0"/>
              </a:rPr>
              <a:t>Constricts the blood vessels</a:t>
            </a:r>
          </a:p>
          <a:p>
            <a:r>
              <a:rPr lang="en-GB" dirty="0">
                <a:latin typeface="Open Sans" pitchFamily="2" charset="0"/>
                <a:ea typeface="Open Sans" pitchFamily="2" charset="0"/>
                <a:cs typeface="Open Sans" pitchFamily="2" charset="0"/>
              </a:rPr>
              <a:t>Stimulates the heartbeats</a:t>
            </a:r>
          </a:p>
          <a:p>
            <a:endParaRPr lang="en-GB" dirty="0">
              <a:latin typeface="Open Sans" pitchFamily="2" charset="0"/>
              <a:ea typeface="Open Sans" pitchFamily="2" charset="0"/>
              <a:cs typeface="Open Sans" pitchFamily="2" charset="0"/>
            </a:endParaRPr>
          </a:p>
          <a:p>
            <a:pPr marL="0" indent="0">
              <a:buNone/>
            </a:pPr>
            <a:r>
              <a:rPr lang="en-GB" dirty="0">
                <a:latin typeface="Open Sans" pitchFamily="2" charset="0"/>
                <a:ea typeface="Open Sans" pitchFamily="2" charset="0"/>
                <a:cs typeface="Open Sans" pitchFamily="2" charset="0"/>
              </a:rPr>
              <a:t>Antihistamines and asthma inhalers may be helpful</a:t>
            </a:r>
          </a:p>
          <a:p>
            <a:endParaRPr lang="en-GB" dirty="0"/>
          </a:p>
        </p:txBody>
      </p:sp>
      <p:sp>
        <p:nvSpPr>
          <p:cNvPr id="28" name="Oval 20">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Medical">
            <a:extLst>
              <a:ext uri="{FF2B5EF4-FFF2-40B4-BE49-F238E27FC236}">
                <a16:creationId xmlns:a16="http://schemas.microsoft.com/office/drawing/2014/main" id="{5B7AA3EB-2298-4C4D-BD46-05021765D3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3" name="Freeform: Shape 22">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25" name="Straight Connector 24">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581765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9C052EA-05E2-403D-965E-52D1BFFA2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700A7DC-AE5F-4670-86C4-9BDDDF6CD9C1}"/>
              </a:ext>
            </a:extLst>
          </p:cNvPr>
          <p:cNvSpPr>
            <a:spLocks noGrp="1"/>
          </p:cNvSpPr>
          <p:nvPr>
            <p:ph type="title"/>
          </p:nvPr>
        </p:nvSpPr>
        <p:spPr>
          <a:xfrm>
            <a:off x="838200" y="365126"/>
            <a:ext cx="10515600" cy="1094740"/>
          </a:xfrm>
        </p:spPr>
        <p:txBody>
          <a:bodyPr>
            <a:normAutofit/>
          </a:bodyPr>
          <a:lstStyle/>
          <a:p>
            <a:r>
              <a:rPr lang="en-GB" dirty="0" err="1">
                <a:solidFill>
                  <a:schemeClr val="accent1"/>
                </a:solidFill>
                <a:latin typeface="Geomanist" panose="02000503000000020004" pitchFamily="50" charset="0"/>
              </a:rPr>
              <a:t>Emerade</a:t>
            </a:r>
            <a:r>
              <a:rPr lang="en-GB" dirty="0">
                <a:solidFill>
                  <a:schemeClr val="accent1"/>
                </a:solidFill>
                <a:latin typeface="Geomanist" panose="02000503000000020004" pitchFamily="50" charset="0"/>
              </a:rPr>
              <a:t>® auto injector</a:t>
            </a:r>
          </a:p>
        </p:txBody>
      </p:sp>
      <p:sp useBgFill="1">
        <p:nvSpPr>
          <p:cNvPr id="13" name="Rectangle 12">
            <a:extLst>
              <a:ext uri="{FF2B5EF4-FFF2-40B4-BE49-F238E27FC236}">
                <a16:creationId xmlns:a16="http://schemas.microsoft.com/office/drawing/2014/main" id="{4C1936B8-2FFB-4F78-8388-B8C282B8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07BDFFB9-7283-480A-996B-DAE7E3E84ACA}"/>
              </a:ext>
            </a:extLst>
          </p:cNvPr>
          <p:cNvSpPr>
            <a:spLocks noGrp="1"/>
          </p:cNvSpPr>
          <p:nvPr>
            <p:ph sz="half" idx="1"/>
          </p:nvPr>
        </p:nvSpPr>
        <p:spPr>
          <a:xfrm>
            <a:off x="838200" y="2100579"/>
            <a:ext cx="5097779" cy="4076383"/>
          </a:xfrm>
        </p:spPr>
        <p:txBody>
          <a:bodyPr anchor="ctr">
            <a:normAutofit/>
          </a:bodyPr>
          <a:lstStyle/>
          <a:p>
            <a:pPr marL="0" indent="0">
              <a:buNone/>
            </a:pPr>
            <a:r>
              <a:rPr lang="en-GB" sz="2000" b="1" dirty="0">
                <a:latin typeface="Open Sans" pitchFamily="2" charset="0"/>
                <a:ea typeface="Open Sans" pitchFamily="2" charset="0"/>
                <a:cs typeface="Open Sans" pitchFamily="2" charset="0"/>
              </a:rPr>
              <a:t>How to use </a:t>
            </a:r>
          </a:p>
          <a:p>
            <a:r>
              <a:rPr lang="en-GB" sz="2000" dirty="0">
                <a:latin typeface="Open Sans" pitchFamily="2" charset="0"/>
                <a:ea typeface="Open Sans" pitchFamily="2" charset="0"/>
                <a:cs typeface="Open Sans" pitchFamily="2" charset="0"/>
              </a:rPr>
              <a:t>Remove needle shield</a:t>
            </a:r>
          </a:p>
          <a:p>
            <a:r>
              <a:rPr lang="en-GB" sz="2000" dirty="0">
                <a:latin typeface="Open Sans" pitchFamily="2" charset="0"/>
                <a:ea typeface="Open Sans" pitchFamily="2" charset="0"/>
                <a:cs typeface="Open Sans" pitchFamily="2" charset="0"/>
              </a:rPr>
              <a:t>Press the device firmly against the upper, outer thigh </a:t>
            </a:r>
          </a:p>
          <a:p>
            <a:r>
              <a:rPr lang="en-GB" sz="2000" dirty="0">
                <a:latin typeface="Open Sans" pitchFamily="2" charset="0"/>
                <a:ea typeface="Open Sans" pitchFamily="2" charset="0"/>
                <a:cs typeface="Open Sans" pitchFamily="2" charset="0"/>
              </a:rPr>
              <a:t>Hold for 5 seconds</a:t>
            </a:r>
          </a:p>
          <a:p>
            <a:pPr marL="0" indent="0">
              <a:buNone/>
            </a:pPr>
            <a:endParaRPr lang="en-GB" sz="2000" dirty="0">
              <a:latin typeface="Open Sans" pitchFamily="2" charset="0"/>
              <a:ea typeface="Open Sans" pitchFamily="2" charset="0"/>
              <a:cs typeface="Open Sans" pitchFamily="2" charset="0"/>
            </a:endParaRPr>
          </a:p>
          <a:p>
            <a:endParaRPr lang="en-GB" sz="2000" dirty="0"/>
          </a:p>
        </p:txBody>
      </p:sp>
      <p:sp>
        <p:nvSpPr>
          <p:cNvPr id="6" name="Text Placeholder 5">
            <a:extLst>
              <a:ext uri="{FF2B5EF4-FFF2-40B4-BE49-F238E27FC236}">
                <a16:creationId xmlns:a16="http://schemas.microsoft.com/office/drawing/2014/main" id="{33BC0294-4481-4BA9-8AD4-9309A23368B3}"/>
              </a:ext>
            </a:extLst>
          </p:cNvPr>
          <p:cNvSpPr>
            <a:spLocks noGrp="1"/>
          </p:cNvSpPr>
          <p:nvPr>
            <p:ph sz="half" idx="2"/>
          </p:nvPr>
        </p:nvSpPr>
        <p:spPr>
          <a:xfrm>
            <a:off x="6256020" y="2100579"/>
            <a:ext cx="5097780" cy="4076383"/>
          </a:xfrm>
        </p:spPr>
        <p:txBody>
          <a:bodyPr anchor="ctr">
            <a:normAutofit/>
          </a:bodyPr>
          <a:lstStyle/>
          <a:p>
            <a:pPr marL="0" indent="0">
              <a:buNone/>
            </a:pPr>
            <a:r>
              <a:rPr lang="en-GB" sz="2000" b="1" dirty="0">
                <a:latin typeface="Open Sans" pitchFamily="2" charset="0"/>
                <a:ea typeface="Open Sans" pitchFamily="2" charset="0"/>
                <a:cs typeface="Open Sans" pitchFamily="2" charset="0"/>
              </a:rPr>
              <a:t>About </a:t>
            </a:r>
            <a:r>
              <a:rPr lang="en-GB" sz="2000" b="1" dirty="0" err="1">
                <a:latin typeface="Open Sans" pitchFamily="2" charset="0"/>
                <a:ea typeface="Open Sans" pitchFamily="2" charset="0"/>
                <a:cs typeface="Open Sans" pitchFamily="2" charset="0"/>
              </a:rPr>
              <a:t>Emerade</a:t>
            </a:r>
            <a:r>
              <a:rPr lang="en-GB" sz="2000" b="1" dirty="0">
                <a:latin typeface="Open Sans" pitchFamily="2" charset="0"/>
                <a:ea typeface="Open Sans" pitchFamily="2" charset="0"/>
                <a:cs typeface="Open Sans" pitchFamily="2" charset="0"/>
              </a:rPr>
              <a:t>® </a:t>
            </a:r>
          </a:p>
          <a:p>
            <a:r>
              <a:rPr lang="en-GB" sz="2000" b="1" dirty="0">
                <a:latin typeface="Open Sans" pitchFamily="2" charset="0"/>
                <a:ea typeface="Open Sans" pitchFamily="2" charset="0"/>
                <a:cs typeface="Open Sans" pitchFamily="2" charset="0"/>
              </a:rPr>
              <a:t> </a:t>
            </a:r>
            <a:r>
              <a:rPr lang="en-GB" sz="2000" dirty="0">
                <a:latin typeface="Open Sans" pitchFamily="2" charset="0"/>
                <a:ea typeface="Open Sans" pitchFamily="2" charset="0"/>
                <a:cs typeface="Open Sans" pitchFamily="2" charset="0"/>
              </a:rPr>
              <a:t>Three doses available; Adult dose 0.5 mgs &amp; 0.3mgs, Child dose 0.15mgs</a:t>
            </a:r>
          </a:p>
          <a:p>
            <a:r>
              <a:rPr lang="en-GB" sz="2000" dirty="0">
                <a:latin typeface="Open Sans" pitchFamily="2" charset="0"/>
                <a:ea typeface="Open Sans" pitchFamily="2" charset="0"/>
                <a:cs typeface="Open Sans" pitchFamily="2" charset="0"/>
              </a:rPr>
              <a:t>18 month shelf life</a:t>
            </a:r>
          </a:p>
          <a:p>
            <a:endParaRPr lang="en-GB" sz="2000" dirty="0"/>
          </a:p>
        </p:txBody>
      </p:sp>
      <p:pic>
        <p:nvPicPr>
          <p:cNvPr id="12" name="Picture 11">
            <a:extLst>
              <a:ext uri="{FF2B5EF4-FFF2-40B4-BE49-F238E27FC236}">
                <a16:creationId xmlns:a16="http://schemas.microsoft.com/office/drawing/2014/main" id="{F82F049D-42D8-4A1F-A16E-84768077031A}"/>
              </a:ext>
            </a:extLst>
          </p:cNvPr>
          <p:cNvPicPr>
            <a:picLocks noChangeAspect="1"/>
          </p:cNvPicPr>
          <p:nvPr/>
        </p:nvPicPr>
        <p:blipFill>
          <a:blip r:embed="rId3"/>
          <a:stretch>
            <a:fillRect/>
          </a:stretch>
        </p:blipFill>
        <p:spPr>
          <a:xfrm>
            <a:off x="7208530" y="153954"/>
            <a:ext cx="4749196" cy="1536734"/>
          </a:xfrm>
          <a:prstGeom prst="rect">
            <a:avLst/>
          </a:prstGeom>
        </p:spPr>
      </p:pic>
    </p:spTree>
    <p:extLst>
      <p:ext uri="{BB962C8B-B14F-4D97-AF65-F5344CB8AC3E}">
        <p14:creationId xmlns:p14="http://schemas.microsoft.com/office/powerpoint/2010/main" val="200075385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9C052EA-05E2-403D-965E-52D1BFFA2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6700A7DC-AE5F-4670-86C4-9BDDDF6CD9C1}"/>
              </a:ext>
            </a:extLst>
          </p:cNvPr>
          <p:cNvSpPr>
            <a:spLocks noGrp="1"/>
          </p:cNvSpPr>
          <p:nvPr>
            <p:ph type="title"/>
          </p:nvPr>
        </p:nvSpPr>
        <p:spPr>
          <a:xfrm>
            <a:off x="838200" y="339959"/>
            <a:ext cx="10515600" cy="1094740"/>
          </a:xfrm>
        </p:spPr>
        <p:txBody>
          <a:bodyPr>
            <a:normAutofit/>
          </a:bodyPr>
          <a:lstStyle/>
          <a:p>
            <a:r>
              <a:rPr lang="en-GB" dirty="0">
                <a:solidFill>
                  <a:schemeClr val="accent1"/>
                </a:solidFill>
                <a:latin typeface="Geomanist" panose="02000503000000020004" pitchFamily="50" charset="0"/>
              </a:rPr>
              <a:t>EpiPen® auto injector</a:t>
            </a:r>
          </a:p>
        </p:txBody>
      </p:sp>
      <p:sp useBgFill="1">
        <p:nvSpPr>
          <p:cNvPr id="13" name="Rectangle 12">
            <a:extLst>
              <a:ext uri="{FF2B5EF4-FFF2-40B4-BE49-F238E27FC236}">
                <a16:creationId xmlns:a16="http://schemas.microsoft.com/office/drawing/2014/main" id="{4C1936B8-2FFB-4F78-8388-B8C282B8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 name="Content Placeholder 4">
            <a:extLst>
              <a:ext uri="{FF2B5EF4-FFF2-40B4-BE49-F238E27FC236}">
                <a16:creationId xmlns:a16="http://schemas.microsoft.com/office/drawing/2014/main" id="{07BDFFB9-7283-480A-996B-DAE7E3E84ACA}"/>
              </a:ext>
            </a:extLst>
          </p:cNvPr>
          <p:cNvSpPr>
            <a:spLocks noGrp="1"/>
          </p:cNvSpPr>
          <p:nvPr>
            <p:ph sz="half" idx="1"/>
          </p:nvPr>
        </p:nvSpPr>
        <p:spPr>
          <a:xfrm>
            <a:off x="838200" y="2100579"/>
            <a:ext cx="5097779" cy="4076383"/>
          </a:xfrm>
        </p:spPr>
        <p:txBody>
          <a:bodyPr anchor="ctr">
            <a:normAutofit/>
          </a:bodyPr>
          <a:lstStyle/>
          <a:p>
            <a:pPr marL="0" indent="0">
              <a:buNone/>
            </a:pPr>
            <a:r>
              <a:rPr lang="en-GB" sz="2000" b="1" dirty="0">
                <a:latin typeface="Open Sans" pitchFamily="2" charset="0"/>
                <a:ea typeface="Open Sans" pitchFamily="2" charset="0"/>
                <a:cs typeface="Open Sans" pitchFamily="2" charset="0"/>
              </a:rPr>
              <a:t>How to use </a:t>
            </a:r>
          </a:p>
          <a:p>
            <a:r>
              <a:rPr lang="en-GB" sz="2000" dirty="0">
                <a:latin typeface="Open Sans" pitchFamily="2" charset="0"/>
                <a:ea typeface="Open Sans" pitchFamily="2" charset="0"/>
                <a:cs typeface="Open Sans" pitchFamily="2" charset="0"/>
              </a:rPr>
              <a:t>Remove blue safety cap</a:t>
            </a:r>
          </a:p>
          <a:p>
            <a:r>
              <a:rPr lang="en-GB" sz="2000" dirty="0">
                <a:latin typeface="Open Sans" pitchFamily="2" charset="0"/>
                <a:ea typeface="Open Sans" pitchFamily="2" charset="0"/>
                <a:cs typeface="Open Sans" pitchFamily="2" charset="0"/>
              </a:rPr>
              <a:t>Hold device a few cm away from upper, outer thigh and jab firmly  </a:t>
            </a:r>
          </a:p>
          <a:p>
            <a:r>
              <a:rPr lang="en-GB" sz="2000" dirty="0">
                <a:latin typeface="Open Sans" pitchFamily="2" charset="0"/>
                <a:ea typeface="Open Sans" pitchFamily="2" charset="0"/>
                <a:cs typeface="Open Sans" pitchFamily="2" charset="0"/>
              </a:rPr>
              <a:t>Listen for click</a:t>
            </a:r>
          </a:p>
          <a:p>
            <a:r>
              <a:rPr lang="en-GB" sz="2000" dirty="0">
                <a:latin typeface="Open Sans" pitchFamily="2" charset="0"/>
                <a:ea typeface="Open Sans" pitchFamily="2" charset="0"/>
                <a:cs typeface="Open Sans" pitchFamily="2" charset="0"/>
              </a:rPr>
              <a:t>Hold for 3 seconds</a:t>
            </a:r>
          </a:p>
        </p:txBody>
      </p:sp>
      <p:sp>
        <p:nvSpPr>
          <p:cNvPr id="6" name="Text Placeholder 5">
            <a:extLst>
              <a:ext uri="{FF2B5EF4-FFF2-40B4-BE49-F238E27FC236}">
                <a16:creationId xmlns:a16="http://schemas.microsoft.com/office/drawing/2014/main" id="{33BC0294-4481-4BA9-8AD4-9309A23368B3}"/>
              </a:ext>
            </a:extLst>
          </p:cNvPr>
          <p:cNvSpPr>
            <a:spLocks noGrp="1"/>
          </p:cNvSpPr>
          <p:nvPr>
            <p:ph sz="half" idx="2"/>
          </p:nvPr>
        </p:nvSpPr>
        <p:spPr>
          <a:xfrm>
            <a:off x="6256020" y="2100579"/>
            <a:ext cx="5097780" cy="4076383"/>
          </a:xfrm>
        </p:spPr>
        <p:txBody>
          <a:bodyPr anchor="ctr">
            <a:normAutofit/>
          </a:bodyPr>
          <a:lstStyle/>
          <a:p>
            <a:pPr marL="0" indent="0">
              <a:buNone/>
            </a:pPr>
            <a:r>
              <a:rPr lang="en-GB" sz="2000" b="1" dirty="0">
                <a:latin typeface="Open Sans" pitchFamily="2" charset="0"/>
                <a:ea typeface="Open Sans" pitchFamily="2" charset="0"/>
                <a:cs typeface="Open Sans" pitchFamily="2" charset="0"/>
              </a:rPr>
              <a:t>About EpiPen® </a:t>
            </a:r>
          </a:p>
          <a:p>
            <a:r>
              <a:rPr lang="en-GB" sz="2000" dirty="0">
                <a:latin typeface="Open Sans" pitchFamily="2" charset="0"/>
                <a:ea typeface="Open Sans" pitchFamily="2" charset="0"/>
                <a:cs typeface="Open Sans" pitchFamily="2" charset="0"/>
              </a:rPr>
              <a:t>Two doses available; Adult dose 0.3mgs, Child dose 0.15mgs</a:t>
            </a:r>
          </a:p>
          <a:p>
            <a:r>
              <a:rPr lang="en-GB" sz="2000" dirty="0">
                <a:latin typeface="Open Sans" pitchFamily="2" charset="0"/>
                <a:ea typeface="Open Sans" pitchFamily="2" charset="0"/>
                <a:cs typeface="Open Sans" pitchFamily="2" charset="0"/>
              </a:rPr>
              <a:t>24 month shelf life</a:t>
            </a:r>
          </a:p>
          <a:p>
            <a:endParaRPr lang="en-GB" sz="2000" dirty="0"/>
          </a:p>
        </p:txBody>
      </p:sp>
      <p:pic>
        <p:nvPicPr>
          <p:cNvPr id="8" name="Picture 1">
            <a:extLst>
              <a:ext uri="{FF2B5EF4-FFF2-40B4-BE49-F238E27FC236}">
                <a16:creationId xmlns:a16="http://schemas.microsoft.com/office/drawing/2014/main" id="{8311E2D7-663B-4758-8458-391213F4E9D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84257" y="40481"/>
            <a:ext cx="5040313"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46182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9C052EA-05E2-403D-965E-52D1BFFA2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6700A7DC-AE5F-4670-86C4-9BDDDF6CD9C1}"/>
              </a:ext>
            </a:extLst>
          </p:cNvPr>
          <p:cNvSpPr>
            <a:spLocks noGrp="1"/>
          </p:cNvSpPr>
          <p:nvPr>
            <p:ph type="title"/>
          </p:nvPr>
        </p:nvSpPr>
        <p:spPr>
          <a:xfrm>
            <a:off x="838200" y="339959"/>
            <a:ext cx="10515600" cy="1094740"/>
          </a:xfrm>
        </p:spPr>
        <p:txBody>
          <a:bodyPr>
            <a:normAutofit/>
          </a:bodyPr>
          <a:lstStyle/>
          <a:p>
            <a:r>
              <a:rPr lang="en-GB" dirty="0" err="1">
                <a:solidFill>
                  <a:schemeClr val="accent1"/>
                </a:solidFill>
                <a:latin typeface="Geomanist" panose="02000503000000020004" pitchFamily="50" charset="0"/>
              </a:rPr>
              <a:t>Jext</a:t>
            </a:r>
            <a:r>
              <a:rPr lang="en-GB" dirty="0">
                <a:solidFill>
                  <a:schemeClr val="accent1"/>
                </a:solidFill>
                <a:latin typeface="Geomanist" panose="02000503000000020004" pitchFamily="50" charset="0"/>
              </a:rPr>
              <a:t>® auto injector</a:t>
            </a:r>
          </a:p>
        </p:txBody>
      </p:sp>
      <p:sp useBgFill="1">
        <p:nvSpPr>
          <p:cNvPr id="13" name="Rectangle 12">
            <a:extLst>
              <a:ext uri="{FF2B5EF4-FFF2-40B4-BE49-F238E27FC236}">
                <a16:creationId xmlns:a16="http://schemas.microsoft.com/office/drawing/2014/main" id="{4C1936B8-2FFB-4F78-8388-B8C282B8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 name="Content Placeholder 4">
            <a:extLst>
              <a:ext uri="{FF2B5EF4-FFF2-40B4-BE49-F238E27FC236}">
                <a16:creationId xmlns:a16="http://schemas.microsoft.com/office/drawing/2014/main" id="{07BDFFB9-7283-480A-996B-DAE7E3E84ACA}"/>
              </a:ext>
            </a:extLst>
          </p:cNvPr>
          <p:cNvSpPr>
            <a:spLocks noGrp="1"/>
          </p:cNvSpPr>
          <p:nvPr>
            <p:ph sz="half" idx="1"/>
          </p:nvPr>
        </p:nvSpPr>
        <p:spPr>
          <a:xfrm>
            <a:off x="838200" y="2100579"/>
            <a:ext cx="5097779" cy="4076383"/>
          </a:xfrm>
        </p:spPr>
        <p:txBody>
          <a:bodyPr anchor="ctr">
            <a:normAutofit/>
          </a:bodyPr>
          <a:lstStyle/>
          <a:p>
            <a:pPr marL="0" indent="0">
              <a:buNone/>
            </a:pPr>
            <a:r>
              <a:rPr lang="en-GB" sz="2000" b="1" dirty="0">
                <a:latin typeface="Open Sans" pitchFamily="2" charset="0"/>
                <a:ea typeface="Open Sans" pitchFamily="2" charset="0"/>
                <a:cs typeface="Open Sans" pitchFamily="2" charset="0"/>
              </a:rPr>
              <a:t>How to use </a:t>
            </a:r>
          </a:p>
          <a:p>
            <a:r>
              <a:rPr lang="en-GB" sz="2000" dirty="0">
                <a:latin typeface="Open Sans" pitchFamily="2" charset="0"/>
                <a:ea typeface="Open Sans" pitchFamily="2" charset="0"/>
                <a:cs typeface="Open Sans" pitchFamily="2" charset="0"/>
              </a:rPr>
              <a:t>Remove yellow safety cap</a:t>
            </a:r>
          </a:p>
          <a:p>
            <a:r>
              <a:rPr lang="en-GB" sz="2000" dirty="0">
                <a:latin typeface="Open Sans" pitchFamily="2" charset="0"/>
                <a:ea typeface="Open Sans" pitchFamily="2" charset="0"/>
                <a:cs typeface="Open Sans" pitchFamily="2" charset="0"/>
              </a:rPr>
              <a:t>Place the black injector tip against upper, outer thigh and push firmly </a:t>
            </a:r>
          </a:p>
          <a:p>
            <a:r>
              <a:rPr lang="en-GB" sz="2000" dirty="0">
                <a:latin typeface="Open Sans" pitchFamily="2" charset="0"/>
                <a:ea typeface="Open Sans" pitchFamily="2" charset="0"/>
                <a:cs typeface="Open Sans" pitchFamily="2" charset="0"/>
              </a:rPr>
              <a:t>Listen for click</a:t>
            </a:r>
          </a:p>
          <a:p>
            <a:r>
              <a:rPr lang="en-GB" sz="2000" dirty="0">
                <a:latin typeface="Open Sans" pitchFamily="2" charset="0"/>
                <a:ea typeface="Open Sans" pitchFamily="2" charset="0"/>
                <a:cs typeface="Open Sans" pitchFamily="2" charset="0"/>
              </a:rPr>
              <a:t>Hold for 10 seconds</a:t>
            </a:r>
          </a:p>
          <a:p>
            <a:r>
              <a:rPr lang="en-GB" sz="2000" dirty="0">
                <a:latin typeface="Open Sans" pitchFamily="2" charset="0"/>
                <a:ea typeface="Open Sans" pitchFamily="2" charset="0"/>
                <a:cs typeface="Open Sans" pitchFamily="2" charset="0"/>
              </a:rPr>
              <a:t>Massage the injection site </a:t>
            </a:r>
          </a:p>
          <a:p>
            <a:endParaRPr lang="en-GB" sz="2000" dirty="0"/>
          </a:p>
        </p:txBody>
      </p:sp>
      <p:sp>
        <p:nvSpPr>
          <p:cNvPr id="6" name="Text Placeholder 5">
            <a:extLst>
              <a:ext uri="{FF2B5EF4-FFF2-40B4-BE49-F238E27FC236}">
                <a16:creationId xmlns:a16="http://schemas.microsoft.com/office/drawing/2014/main" id="{33BC0294-4481-4BA9-8AD4-9309A23368B3}"/>
              </a:ext>
            </a:extLst>
          </p:cNvPr>
          <p:cNvSpPr>
            <a:spLocks noGrp="1"/>
          </p:cNvSpPr>
          <p:nvPr>
            <p:ph sz="half" idx="2"/>
          </p:nvPr>
        </p:nvSpPr>
        <p:spPr>
          <a:xfrm>
            <a:off x="6256020" y="2100579"/>
            <a:ext cx="5097780" cy="4076383"/>
          </a:xfrm>
        </p:spPr>
        <p:txBody>
          <a:bodyPr anchor="ctr">
            <a:normAutofit/>
          </a:bodyPr>
          <a:lstStyle/>
          <a:p>
            <a:pPr marL="0" indent="0">
              <a:buNone/>
            </a:pPr>
            <a:r>
              <a:rPr lang="en-GB" sz="2000" b="1" dirty="0">
                <a:latin typeface="Open Sans" pitchFamily="2" charset="0"/>
                <a:ea typeface="Open Sans" pitchFamily="2" charset="0"/>
                <a:cs typeface="Open Sans" pitchFamily="2" charset="0"/>
              </a:rPr>
              <a:t>About </a:t>
            </a:r>
            <a:r>
              <a:rPr lang="en-GB" sz="2000" b="1" dirty="0" err="1">
                <a:latin typeface="Open Sans" pitchFamily="2" charset="0"/>
                <a:ea typeface="Open Sans" pitchFamily="2" charset="0"/>
                <a:cs typeface="Open Sans" pitchFamily="2" charset="0"/>
              </a:rPr>
              <a:t>Jext</a:t>
            </a:r>
            <a:r>
              <a:rPr lang="en-GB" sz="2000" b="1" dirty="0">
                <a:latin typeface="Open Sans" pitchFamily="2" charset="0"/>
                <a:ea typeface="Open Sans" pitchFamily="2" charset="0"/>
                <a:cs typeface="Open Sans" pitchFamily="2" charset="0"/>
              </a:rPr>
              <a:t>® </a:t>
            </a:r>
          </a:p>
          <a:p>
            <a:r>
              <a:rPr lang="en-GB" sz="2000" dirty="0">
                <a:latin typeface="Open Sans" pitchFamily="2" charset="0"/>
                <a:ea typeface="Open Sans" pitchFamily="2" charset="0"/>
                <a:cs typeface="Open Sans" pitchFamily="2" charset="0"/>
              </a:rPr>
              <a:t>Two doses available; Adult dose 0.3mgs, Child dose 0.15mgs</a:t>
            </a:r>
          </a:p>
          <a:p>
            <a:r>
              <a:rPr lang="en-GB" sz="2000" dirty="0">
                <a:latin typeface="Open Sans" pitchFamily="2" charset="0"/>
                <a:ea typeface="Open Sans" pitchFamily="2" charset="0"/>
                <a:cs typeface="Open Sans" pitchFamily="2" charset="0"/>
              </a:rPr>
              <a:t>18 month shelf life</a:t>
            </a:r>
          </a:p>
          <a:p>
            <a:endParaRPr lang="en-GB" sz="2000" dirty="0"/>
          </a:p>
        </p:txBody>
      </p:sp>
      <p:pic>
        <p:nvPicPr>
          <p:cNvPr id="3" name="Picture 2">
            <a:extLst>
              <a:ext uri="{FF2B5EF4-FFF2-40B4-BE49-F238E27FC236}">
                <a16:creationId xmlns:a16="http://schemas.microsoft.com/office/drawing/2014/main" id="{6E81AE6B-D93F-4695-A49B-A5FDFF0F397E}"/>
              </a:ext>
            </a:extLst>
          </p:cNvPr>
          <p:cNvPicPr>
            <a:picLocks noChangeAspect="1"/>
          </p:cNvPicPr>
          <p:nvPr/>
        </p:nvPicPr>
        <p:blipFill>
          <a:blip r:embed="rId3"/>
          <a:stretch>
            <a:fillRect/>
          </a:stretch>
        </p:blipFill>
        <p:spPr>
          <a:xfrm>
            <a:off x="7743040" y="95954"/>
            <a:ext cx="4088584" cy="1498780"/>
          </a:xfrm>
          <a:prstGeom prst="rect">
            <a:avLst/>
          </a:prstGeom>
        </p:spPr>
      </p:pic>
    </p:spTree>
    <p:extLst>
      <p:ext uri="{BB962C8B-B14F-4D97-AF65-F5344CB8AC3E}">
        <p14:creationId xmlns:p14="http://schemas.microsoft.com/office/powerpoint/2010/main" val="7312507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person, chair, leather, arm&#10;&#10;Description automatically generated">
            <a:extLst>
              <a:ext uri="{FF2B5EF4-FFF2-40B4-BE49-F238E27FC236}">
                <a16:creationId xmlns:a16="http://schemas.microsoft.com/office/drawing/2014/main" id="{47C37C4B-0753-9554-4231-FBE99096C315}"/>
              </a:ext>
            </a:extLst>
          </p:cNvPr>
          <p:cNvPicPr>
            <a:picLocks noChangeAspect="1"/>
          </p:cNvPicPr>
          <p:nvPr/>
        </p:nvPicPr>
        <p:blipFill rotWithShape="1">
          <a:blip r:embed="rId3">
            <a:extLst>
              <a:ext uri="{28A0092B-C50C-407E-A947-70E740481C1C}">
                <a14:useLocalDpi xmlns:a14="http://schemas.microsoft.com/office/drawing/2010/main" val="0"/>
              </a:ext>
            </a:extLst>
          </a:blip>
          <a:srcRect t="328" b="24819"/>
          <a:stretch/>
        </p:blipFill>
        <p:spPr>
          <a:xfrm>
            <a:off x="2522356" y="10"/>
            <a:ext cx="9669642" cy="6857990"/>
          </a:xfrm>
          <a:prstGeom prst="rect">
            <a:avLst/>
          </a:prstGeom>
        </p:spPr>
      </p:pic>
      <p:sp>
        <p:nvSpPr>
          <p:cNvPr id="65" name="Rectangle 6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991C85-9D7F-4AAD-B4DD-C5C65F7BE8C3}"/>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en-US" altLang="en-US" sz="4000" dirty="0">
                <a:latin typeface="Geomanist" panose="02000503000000020004" pitchFamily="50" charset="0"/>
              </a:rPr>
              <a:t>Route of administration</a:t>
            </a:r>
            <a:endParaRPr lang="en-US" sz="4000" dirty="0">
              <a:latin typeface="Geomanist" panose="02000503000000020004" pitchFamily="50" charset="0"/>
            </a:endParaRPr>
          </a:p>
        </p:txBody>
      </p:sp>
      <p:sp>
        <p:nvSpPr>
          <p:cNvPr id="3" name="Content Placeholder 2">
            <a:extLst>
              <a:ext uri="{FF2B5EF4-FFF2-40B4-BE49-F238E27FC236}">
                <a16:creationId xmlns:a16="http://schemas.microsoft.com/office/drawing/2014/main" id="{F0B7C7F5-A02E-401B-940B-B672A60384A1}"/>
              </a:ext>
            </a:extLst>
          </p:cNvPr>
          <p:cNvSpPr>
            <a:spLocks noGrp="1"/>
          </p:cNvSpPr>
          <p:nvPr>
            <p:ph type="body" sz="half" idx="2"/>
          </p:nvPr>
        </p:nvSpPr>
        <p:spPr>
          <a:xfrm>
            <a:off x="838200" y="2434201"/>
            <a:ext cx="3822189" cy="3742762"/>
          </a:xfrm>
        </p:spPr>
        <p:txBody>
          <a:bodyPr vert="horz" lIns="91440" tIns="45720" rIns="91440" bIns="45720" rtlCol="0">
            <a:normAutofit/>
          </a:bodyPr>
          <a:lstStyle/>
          <a:p>
            <a:r>
              <a:rPr lang="en-US" altLang="en-US" sz="2800" dirty="0">
                <a:latin typeface="Open Sans" pitchFamily="2" charset="0"/>
                <a:ea typeface="Open Sans" pitchFamily="2" charset="0"/>
                <a:cs typeface="Open Sans" pitchFamily="2" charset="0"/>
              </a:rPr>
              <a:t>The correct route of administration for adrenaline auto-injectors is through the anterolateral aspect of the mid thigh</a:t>
            </a:r>
          </a:p>
          <a:p>
            <a:pPr indent="-228600">
              <a:buFont typeface="Arial" panose="020B0604020202020204" pitchFamily="34" charset="0"/>
              <a:buChar char="•"/>
            </a:pPr>
            <a:endParaRPr lang="en-US" sz="2000" dirty="0"/>
          </a:p>
        </p:txBody>
      </p:sp>
    </p:spTree>
    <p:extLst>
      <p:ext uri="{BB962C8B-B14F-4D97-AF65-F5344CB8AC3E}">
        <p14:creationId xmlns:p14="http://schemas.microsoft.com/office/powerpoint/2010/main" val="3157838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1524E673-B3CD-4168-96A5-93782F39A436}"/>
              </a:ext>
            </a:extLst>
          </p:cNvPr>
          <p:cNvSpPr>
            <a:spLocks noGrp="1"/>
          </p:cNvSpPr>
          <p:nvPr>
            <p:ph type="title"/>
          </p:nvPr>
        </p:nvSpPr>
        <p:spPr>
          <a:xfrm>
            <a:off x="838200" y="365125"/>
            <a:ext cx="5393361" cy="1325563"/>
          </a:xfrm>
        </p:spPr>
        <p:txBody>
          <a:bodyPr>
            <a:normAutofit fontScale="90000"/>
          </a:bodyPr>
          <a:lstStyle/>
          <a:p>
            <a:r>
              <a:rPr lang="en-GB" dirty="0">
                <a:latin typeface="Geomanist" panose="02000503000000020004" pitchFamily="50" charset="0"/>
              </a:rPr>
              <a:t>Storage of adrenaline auto injectors </a:t>
            </a:r>
          </a:p>
        </p:txBody>
      </p:sp>
      <p:sp>
        <p:nvSpPr>
          <p:cNvPr id="36" name="Freeform: Shape 35">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F099075-8B64-4F47-8B4A-0CB9BB9CE40B}"/>
              </a:ext>
            </a:extLst>
          </p:cNvPr>
          <p:cNvSpPr>
            <a:spLocks noGrp="1"/>
          </p:cNvSpPr>
          <p:nvPr>
            <p:ph idx="1"/>
          </p:nvPr>
        </p:nvSpPr>
        <p:spPr>
          <a:xfrm>
            <a:off x="944314" y="2506663"/>
            <a:ext cx="5393361" cy="4351338"/>
          </a:xfrm>
        </p:spPr>
        <p:txBody>
          <a:bodyPr>
            <a:normAutofit/>
          </a:bodyPr>
          <a:lstStyle/>
          <a:p>
            <a:r>
              <a:rPr lang="en-GB" dirty="0">
                <a:latin typeface="Open Sans" pitchFamily="2" charset="0"/>
                <a:ea typeface="Open Sans" pitchFamily="2" charset="0"/>
                <a:cs typeface="Open Sans" pitchFamily="2" charset="0"/>
              </a:rPr>
              <a:t>Always accessible</a:t>
            </a:r>
          </a:p>
          <a:p>
            <a:r>
              <a:rPr lang="en-GB" dirty="0">
                <a:latin typeface="Open Sans" pitchFamily="2" charset="0"/>
                <a:ea typeface="Open Sans" pitchFamily="2" charset="0"/>
                <a:cs typeface="Open Sans" pitchFamily="2" charset="0"/>
              </a:rPr>
              <a:t>Avoid extremes of temperature</a:t>
            </a:r>
          </a:p>
          <a:p>
            <a:r>
              <a:rPr lang="en-GB" dirty="0">
                <a:latin typeface="Open Sans" pitchFamily="2" charset="0"/>
                <a:ea typeface="Open Sans" pitchFamily="2" charset="0"/>
                <a:cs typeface="Open Sans" pitchFamily="2" charset="0"/>
              </a:rPr>
              <a:t>Clearly labelled</a:t>
            </a:r>
          </a:p>
          <a:p>
            <a:r>
              <a:rPr lang="en-GB" dirty="0">
                <a:latin typeface="Open Sans" pitchFamily="2" charset="0"/>
                <a:ea typeface="Open Sans" pitchFamily="2" charset="0"/>
                <a:cs typeface="Open Sans" pitchFamily="2" charset="0"/>
              </a:rPr>
              <a:t>In date</a:t>
            </a:r>
          </a:p>
        </p:txBody>
      </p:sp>
      <p:sp>
        <p:nvSpPr>
          <p:cNvPr id="38" name="Oval 37">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Marker">
            <a:extLst>
              <a:ext uri="{FF2B5EF4-FFF2-40B4-BE49-F238E27FC236}">
                <a16:creationId xmlns:a16="http://schemas.microsoft.com/office/drawing/2014/main" id="{AF478DC8-32B0-431C-BFFA-6C7D64D8A4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40" name="Freeform: Shape 39">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42" name="Straight Connector 41">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44" name="Freeform: Shape 43">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Freeform: Shape 47">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610613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DCDDB202-0875-488A-8F1A-587887534DAE}"/>
              </a:ext>
            </a:extLst>
          </p:cNvPr>
          <p:cNvSpPr>
            <a:spLocks noGrp="1"/>
          </p:cNvSpPr>
          <p:nvPr>
            <p:ph type="title"/>
          </p:nvPr>
        </p:nvSpPr>
        <p:spPr>
          <a:xfrm>
            <a:off x="838200" y="365125"/>
            <a:ext cx="5393361" cy="1325563"/>
          </a:xfrm>
        </p:spPr>
        <p:txBody>
          <a:bodyPr>
            <a:normAutofit/>
          </a:bodyPr>
          <a:lstStyle/>
          <a:p>
            <a:r>
              <a:rPr lang="en-GB" dirty="0">
                <a:latin typeface="Geomanist" panose="02000503000000020004" pitchFamily="50" charset="0"/>
              </a:rPr>
              <a:t>Key principles of good management</a:t>
            </a:r>
          </a:p>
        </p:txBody>
      </p:sp>
      <p:sp>
        <p:nvSpPr>
          <p:cNvPr id="36" name="Freeform: Shape 35">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B22F069-6AD1-4DAE-9FAD-B07AF36AB76A}"/>
              </a:ext>
            </a:extLst>
          </p:cNvPr>
          <p:cNvSpPr>
            <a:spLocks noGrp="1"/>
          </p:cNvSpPr>
          <p:nvPr>
            <p:ph idx="1"/>
          </p:nvPr>
        </p:nvSpPr>
        <p:spPr>
          <a:xfrm>
            <a:off x="876647" y="2506663"/>
            <a:ext cx="5393361" cy="4351338"/>
          </a:xfrm>
        </p:spPr>
        <p:txBody>
          <a:bodyPr>
            <a:normAutofit/>
          </a:bodyPr>
          <a:lstStyle/>
          <a:p>
            <a:r>
              <a:rPr lang="en-GB" dirty="0">
                <a:latin typeface="Open Sans" pitchFamily="2" charset="0"/>
                <a:ea typeface="Open Sans" pitchFamily="2" charset="0"/>
                <a:cs typeface="Open Sans" pitchFamily="2" charset="0"/>
              </a:rPr>
              <a:t>Allergen avoidance</a:t>
            </a:r>
          </a:p>
          <a:p>
            <a:r>
              <a:rPr lang="en-GB" dirty="0">
                <a:latin typeface="Open Sans" pitchFamily="2" charset="0"/>
                <a:ea typeface="Open Sans" pitchFamily="2" charset="0"/>
                <a:cs typeface="Open Sans" pitchFamily="2" charset="0"/>
              </a:rPr>
              <a:t>Early recognition of symptoms</a:t>
            </a:r>
          </a:p>
          <a:p>
            <a:r>
              <a:rPr lang="en-GB" dirty="0">
                <a:latin typeface="Open Sans" pitchFamily="2" charset="0"/>
                <a:ea typeface="Open Sans" pitchFamily="2" charset="0"/>
                <a:cs typeface="Open Sans" pitchFamily="2" charset="0"/>
              </a:rPr>
              <a:t>Crisis management</a:t>
            </a:r>
          </a:p>
          <a:p>
            <a:endParaRPr lang="en-GB" dirty="0"/>
          </a:p>
        </p:txBody>
      </p:sp>
      <p:sp>
        <p:nvSpPr>
          <p:cNvPr id="38" name="Oval 37">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Checkmark">
            <a:extLst>
              <a:ext uri="{FF2B5EF4-FFF2-40B4-BE49-F238E27FC236}">
                <a16:creationId xmlns:a16="http://schemas.microsoft.com/office/drawing/2014/main" id="{3BCFF7B2-61D1-46C1-9E91-12F7D55196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40" name="Freeform: Shape 39">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42" name="Straight Connector 41">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44" name="Freeform: Shape 43">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Freeform: Shape 47">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025070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77C59BEC-C4CC-4741-B975-08C543178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6" name="Arc 35">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3930947" y="651615"/>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DCDDB202-0875-488A-8F1A-587887534DAE}"/>
              </a:ext>
            </a:extLst>
          </p:cNvPr>
          <p:cNvSpPr>
            <a:spLocks noGrp="1"/>
          </p:cNvSpPr>
          <p:nvPr>
            <p:ph type="title"/>
          </p:nvPr>
        </p:nvSpPr>
        <p:spPr>
          <a:xfrm>
            <a:off x="838200" y="365125"/>
            <a:ext cx="10515599" cy="1325563"/>
          </a:xfrm>
        </p:spPr>
        <p:txBody>
          <a:bodyPr>
            <a:normAutofit/>
          </a:bodyPr>
          <a:lstStyle/>
          <a:p>
            <a:r>
              <a:rPr lang="en-GB" dirty="0">
                <a:latin typeface="Geomanist" panose="02000503000000020004" pitchFamily="50" charset="0"/>
              </a:rPr>
              <a:t>Allergen avoidance </a:t>
            </a:r>
          </a:p>
        </p:txBody>
      </p:sp>
      <p:sp>
        <p:nvSpPr>
          <p:cNvPr id="3" name="Content Placeholder 2">
            <a:extLst>
              <a:ext uri="{FF2B5EF4-FFF2-40B4-BE49-F238E27FC236}">
                <a16:creationId xmlns:a16="http://schemas.microsoft.com/office/drawing/2014/main" id="{1B22F069-6AD1-4DAE-9FAD-B07AF36AB76A}"/>
              </a:ext>
            </a:extLst>
          </p:cNvPr>
          <p:cNvSpPr>
            <a:spLocks noGrp="1"/>
          </p:cNvSpPr>
          <p:nvPr>
            <p:ph idx="1"/>
          </p:nvPr>
        </p:nvSpPr>
        <p:spPr>
          <a:xfrm>
            <a:off x="838200" y="1825625"/>
            <a:ext cx="5393361" cy="4351338"/>
          </a:xfrm>
        </p:spPr>
        <p:txBody>
          <a:bodyPr>
            <a:normAutofit lnSpcReduction="10000"/>
          </a:bodyPr>
          <a:lstStyle/>
          <a:p>
            <a:r>
              <a:rPr lang="en-GB" dirty="0">
                <a:latin typeface="Open Sans" pitchFamily="2" charset="0"/>
                <a:ea typeface="Open Sans" pitchFamily="2" charset="0"/>
                <a:cs typeface="Open Sans" pitchFamily="2" charset="0"/>
              </a:rPr>
              <a:t>Know the child, and their allergies</a:t>
            </a:r>
          </a:p>
          <a:p>
            <a:r>
              <a:rPr lang="en-GB" dirty="0">
                <a:latin typeface="Open Sans" pitchFamily="2" charset="0"/>
                <a:ea typeface="Open Sans" pitchFamily="2" charset="0"/>
                <a:cs typeface="Open Sans" pitchFamily="2" charset="0"/>
              </a:rPr>
              <a:t>Be allergy aware and risk assess</a:t>
            </a:r>
          </a:p>
          <a:p>
            <a:r>
              <a:rPr lang="en-GB" dirty="0">
                <a:latin typeface="Open Sans" pitchFamily="2" charset="0"/>
                <a:ea typeface="Open Sans" pitchFamily="2" charset="0"/>
                <a:cs typeface="Open Sans" pitchFamily="2" charset="0"/>
              </a:rPr>
              <a:t>Special occasions</a:t>
            </a:r>
          </a:p>
          <a:p>
            <a:r>
              <a:rPr lang="en-GB" dirty="0">
                <a:latin typeface="Open Sans" pitchFamily="2" charset="0"/>
                <a:ea typeface="Open Sans" pitchFamily="2" charset="0"/>
                <a:cs typeface="Open Sans" pitchFamily="2" charset="0"/>
              </a:rPr>
              <a:t>School trips</a:t>
            </a:r>
          </a:p>
          <a:p>
            <a:r>
              <a:rPr lang="en-GB" dirty="0">
                <a:latin typeface="Open Sans" pitchFamily="2" charset="0"/>
                <a:ea typeface="Open Sans" pitchFamily="2" charset="0"/>
                <a:cs typeface="Open Sans" pitchFamily="2" charset="0"/>
              </a:rPr>
              <a:t>Cookery lessons, science experiments</a:t>
            </a:r>
          </a:p>
          <a:p>
            <a:r>
              <a:rPr lang="en-GB" dirty="0">
                <a:latin typeface="Open Sans" pitchFamily="2" charset="0"/>
                <a:ea typeface="Open Sans" pitchFamily="2" charset="0"/>
                <a:cs typeface="Open Sans" pitchFamily="2" charset="0"/>
              </a:rPr>
              <a:t>School pets, Forest School, Therapy dogs</a:t>
            </a:r>
          </a:p>
          <a:p>
            <a:endParaRPr lang="en-GB" dirty="0"/>
          </a:p>
        </p:txBody>
      </p:sp>
      <p:sp>
        <p:nvSpPr>
          <p:cNvPr id="38" name="Oval 3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77008" y="5228027"/>
            <a:ext cx="1107241" cy="10772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4" name="Graphic 13" descr="Close">
            <a:extLst>
              <a:ext uri="{FF2B5EF4-FFF2-40B4-BE49-F238E27FC236}">
                <a16:creationId xmlns:a16="http://schemas.microsoft.com/office/drawing/2014/main" id="{3BCFF7B2-61D1-46C1-9E91-12F7D55196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09962" y="1929820"/>
            <a:ext cx="4221597" cy="4221597"/>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1565808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6794573D-5CB1-464A-BDE4-92BB6576ACFC}"/>
              </a:ext>
            </a:extLst>
          </p:cNvPr>
          <p:cNvSpPr>
            <a:spLocks noGrp="1"/>
          </p:cNvSpPr>
          <p:nvPr>
            <p:ph type="title"/>
          </p:nvPr>
        </p:nvSpPr>
        <p:spPr>
          <a:xfrm>
            <a:off x="838200" y="365125"/>
            <a:ext cx="5393361" cy="1325563"/>
          </a:xfrm>
        </p:spPr>
        <p:txBody>
          <a:bodyPr>
            <a:normAutofit/>
          </a:bodyPr>
          <a:lstStyle/>
          <a:p>
            <a:r>
              <a:rPr lang="en-GB" dirty="0">
                <a:latin typeface="Geomanist"/>
              </a:rPr>
              <a:t>Crisis management</a:t>
            </a:r>
          </a:p>
        </p:txBody>
      </p:sp>
      <p:sp>
        <p:nvSpPr>
          <p:cNvPr id="36" name="Freeform: Shape 35">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E2E9EAFA-770C-496A-B97C-0D8B34A1F429}"/>
              </a:ext>
            </a:extLst>
          </p:cNvPr>
          <p:cNvSpPr>
            <a:spLocks noGrp="1"/>
          </p:cNvSpPr>
          <p:nvPr>
            <p:ph idx="1"/>
          </p:nvPr>
        </p:nvSpPr>
        <p:spPr>
          <a:xfrm>
            <a:off x="774597" y="2141537"/>
            <a:ext cx="5393361" cy="4351338"/>
          </a:xfrm>
        </p:spPr>
        <p:txBody>
          <a:bodyPr>
            <a:normAutofit/>
          </a:bodyPr>
          <a:lstStyle/>
          <a:p>
            <a:r>
              <a:rPr lang="en-GB" dirty="0">
                <a:latin typeface="Open Sans" pitchFamily="2" charset="0"/>
                <a:ea typeface="Open Sans" pitchFamily="2" charset="0"/>
                <a:cs typeface="Open Sans" pitchFamily="2" charset="0"/>
              </a:rPr>
              <a:t>Alleviating fear</a:t>
            </a:r>
          </a:p>
          <a:p>
            <a:r>
              <a:rPr lang="en-GB" dirty="0">
                <a:latin typeface="Open Sans" pitchFamily="2" charset="0"/>
                <a:ea typeface="Open Sans" pitchFamily="2" charset="0"/>
                <a:cs typeface="Open Sans" pitchFamily="2" charset="0"/>
              </a:rPr>
              <a:t>Indemnity insurance</a:t>
            </a:r>
          </a:p>
          <a:p>
            <a:r>
              <a:rPr lang="en-GB" dirty="0">
                <a:latin typeface="Open Sans" pitchFamily="2" charset="0"/>
                <a:ea typeface="Open Sans" pitchFamily="2" charset="0"/>
                <a:cs typeface="Open Sans" pitchFamily="2" charset="0"/>
              </a:rPr>
              <a:t>Individual protocols / Healthcare management plans</a:t>
            </a:r>
          </a:p>
        </p:txBody>
      </p:sp>
      <p:sp>
        <p:nvSpPr>
          <p:cNvPr id="38" name="Oval 37">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Raised Hand">
            <a:extLst>
              <a:ext uri="{FF2B5EF4-FFF2-40B4-BE49-F238E27FC236}">
                <a16:creationId xmlns:a16="http://schemas.microsoft.com/office/drawing/2014/main" id="{3C17E8E5-4A38-4B8E-B824-602599D431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40" name="Freeform: Shape 39">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42" name="Straight Connector 41">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44" name="Freeform: Shape 43">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Freeform: Shape 47">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60252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Freeform: Shape 43">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6" name="Group 45">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47"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8"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49"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50"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51"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4"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481F9D19-E5B3-4965-95D0-40036D3EE04F}"/>
              </a:ext>
            </a:extLst>
          </p:cNvPr>
          <p:cNvSpPr>
            <a:spLocks noGrp="1"/>
          </p:cNvSpPr>
          <p:nvPr>
            <p:ph type="title"/>
          </p:nvPr>
        </p:nvSpPr>
        <p:spPr>
          <a:xfrm>
            <a:off x="535020" y="685800"/>
            <a:ext cx="2780271" cy="5105400"/>
          </a:xfrm>
        </p:spPr>
        <p:txBody>
          <a:bodyPr>
            <a:normAutofit/>
          </a:bodyPr>
          <a:lstStyle/>
          <a:p>
            <a:r>
              <a:rPr lang="en-GB" sz="4000" dirty="0">
                <a:solidFill>
                  <a:srgbClr val="FFFFFF"/>
                </a:solidFill>
                <a:latin typeface="Geomanist" panose="02000503000000020004" pitchFamily="50" charset="0"/>
              </a:rPr>
              <a:t>What to do in the event of an allergic reaction</a:t>
            </a:r>
          </a:p>
        </p:txBody>
      </p:sp>
      <p:graphicFrame>
        <p:nvGraphicFramePr>
          <p:cNvPr id="39" name="Content Placeholder 2">
            <a:extLst>
              <a:ext uri="{FF2B5EF4-FFF2-40B4-BE49-F238E27FC236}">
                <a16:creationId xmlns:a16="http://schemas.microsoft.com/office/drawing/2014/main" id="{D9EA9A61-BBAC-4286-8206-36996FC9FF82}"/>
              </a:ext>
            </a:extLst>
          </p:cNvPr>
          <p:cNvGraphicFramePr>
            <a:graphicFrameLocks noGrp="1"/>
          </p:cNvGraphicFramePr>
          <p:nvPr>
            <p:ph idx="1"/>
            <p:extLst>
              <p:ext uri="{D42A27DB-BD31-4B8C-83A1-F6EECF244321}">
                <p14:modId xmlns:p14="http://schemas.microsoft.com/office/powerpoint/2010/main" val="109335970"/>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0478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77C59BEC-C4CC-4741-B975-08C543178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6" name="Arc 35">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3930947" y="651615"/>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DCDDB202-0875-488A-8F1A-587887534DAE}"/>
              </a:ext>
            </a:extLst>
          </p:cNvPr>
          <p:cNvSpPr>
            <a:spLocks noGrp="1"/>
          </p:cNvSpPr>
          <p:nvPr>
            <p:ph type="title"/>
          </p:nvPr>
        </p:nvSpPr>
        <p:spPr>
          <a:xfrm>
            <a:off x="838200" y="521624"/>
            <a:ext cx="10515599" cy="1325563"/>
          </a:xfrm>
        </p:spPr>
        <p:txBody>
          <a:bodyPr>
            <a:normAutofit/>
          </a:bodyPr>
          <a:lstStyle/>
          <a:p>
            <a:r>
              <a:rPr lang="en-GB" dirty="0">
                <a:latin typeface="Geomanist" panose="02000503000000020004" pitchFamily="50" charset="0"/>
              </a:rPr>
              <a:t>Who’s responsible?</a:t>
            </a:r>
          </a:p>
        </p:txBody>
      </p:sp>
      <p:sp>
        <p:nvSpPr>
          <p:cNvPr id="3" name="Content Placeholder 2">
            <a:extLst>
              <a:ext uri="{FF2B5EF4-FFF2-40B4-BE49-F238E27FC236}">
                <a16:creationId xmlns:a16="http://schemas.microsoft.com/office/drawing/2014/main" id="{1B22F069-6AD1-4DAE-9FAD-B07AF36AB76A}"/>
              </a:ext>
            </a:extLst>
          </p:cNvPr>
          <p:cNvSpPr>
            <a:spLocks noGrp="1"/>
          </p:cNvSpPr>
          <p:nvPr>
            <p:ph idx="1"/>
          </p:nvPr>
        </p:nvSpPr>
        <p:spPr>
          <a:xfrm>
            <a:off x="838200" y="2055813"/>
            <a:ext cx="5393361" cy="4351338"/>
          </a:xfrm>
        </p:spPr>
        <p:txBody>
          <a:bodyPr>
            <a:normAutofit/>
          </a:bodyPr>
          <a:lstStyle/>
          <a:p>
            <a:r>
              <a:rPr lang="en-GB" dirty="0">
                <a:latin typeface="Open Sans" pitchFamily="2" charset="0"/>
                <a:ea typeface="Open Sans" pitchFamily="2" charset="0"/>
                <a:cs typeface="Open Sans" pitchFamily="2" charset="0"/>
              </a:rPr>
              <a:t>Written consent and action plan? </a:t>
            </a:r>
          </a:p>
          <a:p>
            <a:r>
              <a:rPr lang="en-GB" dirty="0">
                <a:latin typeface="Open Sans" pitchFamily="2" charset="0"/>
                <a:ea typeface="Open Sans" pitchFamily="2" charset="0"/>
                <a:cs typeface="Open Sans" pitchFamily="2" charset="0"/>
              </a:rPr>
              <a:t>Provide school with full information?  </a:t>
            </a:r>
          </a:p>
          <a:p>
            <a:r>
              <a:rPr lang="en-GB" dirty="0">
                <a:latin typeface="Open Sans" pitchFamily="2" charset="0"/>
                <a:ea typeface="Open Sans" pitchFamily="2" charset="0"/>
                <a:cs typeface="Open Sans" pitchFamily="2" charset="0"/>
              </a:rPr>
              <a:t>Ensure medicine is in date? </a:t>
            </a:r>
          </a:p>
          <a:p>
            <a:endParaRPr lang="en-GB" dirty="0"/>
          </a:p>
        </p:txBody>
      </p:sp>
      <p:sp>
        <p:nvSpPr>
          <p:cNvPr id="38" name="Oval 3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77008" y="5228027"/>
            <a:ext cx="1107241" cy="10772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4" name="Graphic 13" descr="Help">
            <a:extLst>
              <a:ext uri="{FF2B5EF4-FFF2-40B4-BE49-F238E27FC236}">
                <a16:creationId xmlns:a16="http://schemas.microsoft.com/office/drawing/2014/main" id="{3BCFF7B2-61D1-46C1-9E91-12F7D55196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09962" y="1929820"/>
            <a:ext cx="4221597" cy="4221597"/>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3310575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77C59BEC-C4CC-4741-B975-08C543178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1" name="Arc 40">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3930947" y="651615"/>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4DEA4B2A-D0EF-48F2-A97C-B997210BA0C7}"/>
              </a:ext>
            </a:extLst>
          </p:cNvPr>
          <p:cNvSpPr>
            <a:spLocks noGrp="1"/>
          </p:cNvSpPr>
          <p:nvPr>
            <p:ph type="title"/>
          </p:nvPr>
        </p:nvSpPr>
        <p:spPr>
          <a:xfrm>
            <a:off x="420188" y="625669"/>
            <a:ext cx="10515599" cy="1325563"/>
          </a:xfrm>
        </p:spPr>
        <p:txBody>
          <a:bodyPr>
            <a:normAutofit/>
          </a:bodyPr>
          <a:lstStyle/>
          <a:p>
            <a:r>
              <a:rPr lang="en-GB" dirty="0">
                <a:latin typeface="Geomanist" panose="02000503000000020004" pitchFamily="50" charset="0"/>
              </a:rPr>
              <a:t>A few things to think about…</a:t>
            </a:r>
          </a:p>
        </p:txBody>
      </p:sp>
      <p:sp>
        <p:nvSpPr>
          <p:cNvPr id="3" name="Content Placeholder 2">
            <a:extLst>
              <a:ext uri="{FF2B5EF4-FFF2-40B4-BE49-F238E27FC236}">
                <a16:creationId xmlns:a16="http://schemas.microsoft.com/office/drawing/2014/main" id="{5B32F879-1C60-48FF-94AA-183A3B06C6E5}"/>
              </a:ext>
            </a:extLst>
          </p:cNvPr>
          <p:cNvSpPr>
            <a:spLocks noGrp="1"/>
          </p:cNvSpPr>
          <p:nvPr>
            <p:ph idx="1"/>
          </p:nvPr>
        </p:nvSpPr>
        <p:spPr>
          <a:xfrm>
            <a:off x="838200" y="1825625"/>
            <a:ext cx="5393361" cy="4351338"/>
          </a:xfrm>
        </p:spPr>
        <p:txBody>
          <a:bodyPr>
            <a:normAutofit/>
          </a:bodyPr>
          <a:lstStyle/>
          <a:p>
            <a:r>
              <a:rPr lang="en-GB" dirty="0">
                <a:latin typeface="Open Sans" pitchFamily="2" charset="0"/>
                <a:ea typeface="Open Sans" pitchFamily="2" charset="0"/>
                <a:cs typeface="Open Sans" pitchFamily="2" charset="0"/>
              </a:rPr>
              <a:t>Supply teachers</a:t>
            </a:r>
          </a:p>
          <a:p>
            <a:r>
              <a:rPr lang="en-GB" dirty="0">
                <a:latin typeface="Open Sans" pitchFamily="2" charset="0"/>
                <a:ea typeface="Open Sans" pitchFamily="2" charset="0"/>
                <a:cs typeface="Open Sans" pitchFamily="2" charset="0"/>
              </a:rPr>
              <a:t>Kissing</a:t>
            </a:r>
          </a:p>
          <a:p>
            <a:r>
              <a:rPr lang="en-GB" dirty="0">
                <a:latin typeface="Open Sans" pitchFamily="2" charset="0"/>
                <a:ea typeface="Open Sans" pitchFamily="2" charset="0"/>
                <a:cs typeface="Open Sans" pitchFamily="2" charset="0"/>
              </a:rPr>
              <a:t>Recreational drugs</a:t>
            </a:r>
          </a:p>
          <a:p>
            <a:r>
              <a:rPr lang="en-GB" dirty="0">
                <a:latin typeface="Open Sans" pitchFamily="2" charset="0"/>
                <a:ea typeface="Open Sans" pitchFamily="2" charset="0"/>
                <a:cs typeface="Open Sans" pitchFamily="2" charset="0"/>
              </a:rPr>
              <a:t>Breakfast and after school clubs, school discos, sports clubs</a:t>
            </a:r>
          </a:p>
          <a:p>
            <a:r>
              <a:rPr lang="en-GB" dirty="0">
                <a:latin typeface="Open Sans" pitchFamily="2" charset="0"/>
                <a:ea typeface="Open Sans" pitchFamily="2" charset="0"/>
                <a:cs typeface="Open Sans" pitchFamily="2" charset="0"/>
              </a:rPr>
              <a:t>School visitors, bus drivers/escorts, midday supervisors, catering staff</a:t>
            </a:r>
          </a:p>
        </p:txBody>
      </p:sp>
      <p:sp>
        <p:nvSpPr>
          <p:cNvPr id="43" name="Oval 42">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77008" y="5228027"/>
            <a:ext cx="1107241" cy="10772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9" name="Graphic 18" descr="Thought bubble">
            <a:extLst>
              <a:ext uri="{FF2B5EF4-FFF2-40B4-BE49-F238E27FC236}">
                <a16:creationId xmlns:a16="http://schemas.microsoft.com/office/drawing/2014/main" id="{48FE5FD0-B276-433B-9743-96B3F4CA18B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09962" y="1929820"/>
            <a:ext cx="4221597" cy="4221597"/>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801641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457"/>
            <a:ext cx="12188952" cy="228554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CD56B74B-33B6-4D89-BDA6-012766B34820}"/>
              </a:ext>
            </a:extLst>
          </p:cNvPr>
          <p:cNvSpPr>
            <a:spLocks noGrp="1"/>
          </p:cNvSpPr>
          <p:nvPr>
            <p:ph type="title"/>
          </p:nvPr>
        </p:nvSpPr>
        <p:spPr>
          <a:xfrm>
            <a:off x="634276" y="4892358"/>
            <a:ext cx="3766272" cy="1325563"/>
          </a:xfrm>
        </p:spPr>
        <p:txBody>
          <a:bodyPr>
            <a:normAutofit/>
          </a:bodyPr>
          <a:lstStyle/>
          <a:p>
            <a:pPr algn="r"/>
            <a:r>
              <a:rPr lang="en-GB" sz="4000" dirty="0">
                <a:solidFill>
                  <a:schemeClr val="accent1"/>
                </a:solidFill>
                <a:latin typeface="Geomanist" panose="02000503000000020004" pitchFamily="50" charset="0"/>
              </a:rPr>
              <a:t>Want more information?</a:t>
            </a:r>
          </a:p>
        </p:txBody>
      </p:sp>
      <p:cxnSp>
        <p:nvCxnSpPr>
          <p:cNvPr id="32" name="Straight Connector 31">
            <a:extLst>
              <a:ext uri="{FF2B5EF4-FFF2-40B4-BE49-F238E27FC236}">
                <a16:creationId xmlns:a16="http://schemas.microsoft.com/office/drawing/2014/main" id="{CE272F12-AF86-441A-BC1B-C014BBBF85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639665" y="5097939"/>
            <a:ext cx="0" cy="914400"/>
          </a:xfrm>
          <a:prstGeom prst="line">
            <a:avLst/>
          </a:prstGeom>
          <a:ln w="19050">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93E8E50-21A9-4EE3-8530-F93DA89E9E6D}"/>
              </a:ext>
            </a:extLst>
          </p:cNvPr>
          <p:cNvSpPr>
            <a:spLocks noGrp="1"/>
          </p:cNvSpPr>
          <p:nvPr>
            <p:ph idx="1"/>
          </p:nvPr>
        </p:nvSpPr>
        <p:spPr>
          <a:xfrm>
            <a:off x="4878782" y="4782065"/>
            <a:ext cx="7107261" cy="1816443"/>
          </a:xfrm>
        </p:spPr>
        <p:txBody>
          <a:bodyPr anchor="ctr">
            <a:normAutofit/>
          </a:bodyPr>
          <a:lstStyle/>
          <a:p>
            <a:pPr marL="0" indent="0">
              <a:buNone/>
            </a:pPr>
            <a:r>
              <a:rPr lang="en-GB" sz="2000" dirty="0">
                <a:solidFill>
                  <a:schemeClr val="bg1"/>
                </a:solidFill>
                <a:latin typeface="Open Sans" pitchFamily="2" charset="0"/>
                <a:ea typeface="Open Sans" pitchFamily="2" charset="0"/>
                <a:cs typeface="Open Sans" pitchFamily="2" charset="0"/>
              </a:rPr>
              <a:t>Contact the Anaphylaxis UK Helpline</a:t>
            </a:r>
          </a:p>
          <a:p>
            <a:r>
              <a:rPr lang="en-GB" sz="2000" dirty="0">
                <a:solidFill>
                  <a:schemeClr val="bg1"/>
                </a:solidFill>
                <a:latin typeface="Open Sans" pitchFamily="2" charset="0"/>
                <a:ea typeface="Open Sans" pitchFamily="2" charset="0"/>
                <a:cs typeface="Open Sans" pitchFamily="2" charset="0"/>
              </a:rPr>
              <a:t>Tel: 01252 542029</a:t>
            </a:r>
          </a:p>
          <a:p>
            <a:r>
              <a:rPr lang="en-GB" sz="2000" dirty="0">
                <a:solidFill>
                  <a:schemeClr val="bg1"/>
                </a:solidFill>
                <a:latin typeface="Open Sans" pitchFamily="2" charset="0"/>
                <a:ea typeface="Open Sans" pitchFamily="2" charset="0"/>
                <a:cs typeface="Open Sans" pitchFamily="2" charset="0"/>
              </a:rPr>
              <a:t>Email: </a:t>
            </a:r>
            <a:r>
              <a:rPr lang="en-GB" sz="2000" dirty="0">
                <a:solidFill>
                  <a:schemeClr val="bg1"/>
                </a:solidFill>
                <a:latin typeface="Open Sans" pitchFamily="2" charset="0"/>
                <a:ea typeface="Open Sans" pitchFamily="2" charset="0"/>
                <a:cs typeface="Open Sans" pitchFamily="2" charset="0"/>
                <a:hlinkClick r:id="rId3"/>
              </a:rPr>
              <a:t>info@anaphylaxis.org.uk</a:t>
            </a:r>
            <a:endParaRPr lang="en-GB" sz="2000" dirty="0">
              <a:solidFill>
                <a:schemeClr val="bg1"/>
              </a:solidFill>
              <a:latin typeface="Open Sans" pitchFamily="2" charset="0"/>
              <a:ea typeface="Open Sans" pitchFamily="2" charset="0"/>
              <a:cs typeface="Open Sans" pitchFamily="2" charset="0"/>
            </a:endParaRPr>
          </a:p>
          <a:p>
            <a:r>
              <a:rPr lang="en-GB" sz="2000" dirty="0">
                <a:solidFill>
                  <a:schemeClr val="bg1"/>
                </a:solidFill>
                <a:latin typeface="Open Sans" pitchFamily="2" charset="0"/>
                <a:ea typeface="Open Sans" pitchFamily="2" charset="0"/>
                <a:cs typeface="Open Sans" pitchFamily="2" charset="0"/>
              </a:rPr>
              <a:t>Website: www.anaphylaxis.org.uk</a:t>
            </a:r>
          </a:p>
          <a:p>
            <a:endParaRPr lang="en-GB" sz="1800" dirty="0">
              <a:solidFill>
                <a:schemeClr val="bg1"/>
              </a:solidFill>
            </a:endParaRPr>
          </a:p>
        </p:txBody>
      </p:sp>
      <p:pic>
        <p:nvPicPr>
          <p:cNvPr id="5" name="Picture 4" descr="A picture containing icon&#10;&#10;Description automatically generated">
            <a:extLst>
              <a:ext uri="{FF2B5EF4-FFF2-40B4-BE49-F238E27FC236}">
                <a16:creationId xmlns:a16="http://schemas.microsoft.com/office/drawing/2014/main" id="{8D3EE65A-7F53-2F4A-7E62-51E2D67A44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691" y="463127"/>
            <a:ext cx="12192000" cy="3644831"/>
          </a:xfrm>
          <a:prstGeom prst="rect">
            <a:avLst/>
          </a:prstGeom>
        </p:spPr>
      </p:pic>
    </p:spTree>
    <p:extLst>
      <p:ext uri="{BB962C8B-B14F-4D97-AF65-F5344CB8AC3E}">
        <p14:creationId xmlns:p14="http://schemas.microsoft.com/office/powerpoint/2010/main" val="66070668"/>
      </p:ext>
    </p:extLst>
  </p:cSld>
  <p:clrMapOvr>
    <a:masterClrMapping/>
  </p:clrMapOvr>
</p:sld>
</file>

<file path=ppt/theme/theme1.xml><?xml version="1.0" encoding="utf-8"?>
<a:theme xmlns:a="http://schemas.openxmlformats.org/drawingml/2006/main" name="Office Theme">
  <a:themeElements>
    <a:clrScheme name="ACBrandKit2022">
      <a:dk1>
        <a:sysClr val="windowText" lastClr="000000"/>
      </a:dk1>
      <a:lt1>
        <a:srgbClr val="FFFFFF"/>
      </a:lt1>
      <a:dk2>
        <a:srgbClr val="007989"/>
      </a:dk2>
      <a:lt2>
        <a:srgbClr val="E7E6E6"/>
      </a:lt2>
      <a:accent1>
        <a:srgbClr val="FF8F1F"/>
      </a:accent1>
      <a:accent2>
        <a:srgbClr val="007989"/>
      </a:accent2>
      <a:accent3>
        <a:srgbClr val="FBAA1E"/>
      </a:accent3>
      <a:accent4>
        <a:srgbClr val="FFC000"/>
      </a:accent4>
      <a:accent5>
        <a:srgbClr val="00ADC1"/>
      </a:accent5>
      <a:accent6>
        <a:srgbClr val="FFFFFF"/>
      </a:accent6>
      <a:hlink>
        <a:srgbClr val="007989"/>
      </a:hlink>
      <a:folHlink>
        <a:srgbClr val="FBAA1E"/>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73399E3E02C4B4586F828D59122AB9C" ma:contentTypeVersion="16" ma:contentTypeDescription="Create a new document." ma:contentTypeScope="" ma:versionID="c29d16cbb32b91efa7779a0501568556">
  <xsd:schema xmlns:xsd="http://www.w3.org/2001/XMLSchema" xmlns:xs="http://www.w3.org/2001/XMLSchema" xmlns:p="http://schemas.microsoft.com/office/2006/metadata/properties" xmlns:ns2="a694b255-5fb8-4a3f-b043-fe1db76b12b8" xmlns:ns3="878796c0-b867-43af-a12a-394f9e45406c" targetNamespace="http://schemas.microsoft.com/office/2006/metadata/properties" ma:root="true" ma:fieldsID="b4cd4d11e0b51ca131f9adcfcee4b2b4" ns2:_="" ns3:_="">
    <xsd:import namespace="a694b255-5fb8-4a3f-b043-fe1db76b12b8"/>
    <xsd:import namespace="878796c0-b867-43af-a12a-394f9e45406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LengthInSeconds" minOccurs="0"/>
                <xsd:element ref="ns2:MediaServiceDateTaken"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94b255-5fb8-4a3f-b043-fe1db76b12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30c936a-a256-4ef8-ba4e-0e6ffef9bc9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78796c0-b867-43af-a12a-394f9e45406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d6b62b3-41b1-4f59-add5-27fbdfe5be1b}" ma:internalName="TaxCatchAll" ma:showField="CatchAllData" ma:web="878796c0-b867-43af-a12a-394f9e4540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20B06D-97A0-4DC2-8462-00E69079EDEF}">
  <ds:schemaRefs>
    <ds:schemaRef ds:uri="http://schemas.microsoft.com/sharepoint/v3/contenttype/forms"/>
  </ds:schemaRefs>
</ds:datastoreItem>
</file>

<file path=customXml/itemProps2.xml><?xml version="1.0" encoding="utf-8"?>
<ds:datastoreItem xmlns:ds="http://schemas.openxmlformats.org/officeDocument/2006/customXml" ds:itemID="{82F028C1-18F1-4B2D-8380-5973E45156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94b255-5fb8-4a3f-b043-fe1db76b12b8"/>
    <ds:schemaRef ds:uri="878796c0-b867-43af-a12a-394f9e4540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95</TotalTime>
  <Words>3433</Words>
  <Application>Microsoft Office PowerPoint</Application>
  <PresentationFormat>Widescreen</PresentationFormat>
  <Paragraphs>239</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AllergyWise anaphylaxis training for schools, early years and community settings </vt:lpstr>
      <vt:lpstr>Learning objectives </vt:lpstr>
      <vt:lpstr>What is anaphylaxis?</vt:lpstr>
      <vt:lpstr>Definition of anaphylaxis </vt:lpstr>
      <vt:lpstr>Other allergic symptoms</vt:lpstr>
      <vt:lpstr>What's happening in the body?</vt:lpstr>
      <vt:lpstr>Types of reactions </vt:lpstr>
      <vt:lpstr>Common causes </vt:lpstr>
      <vt:lpstr>Treatments </vt:lpstr>
      <vt:lpstr>Emerade® auto injector</vt:lpstr>
      <vt:lpstr>EpiPen® auto injector</vt:lpstr>
      <vt:lpstr>Jext® auto injector</vt:lpstr>
      <vt:lpstr>Route of administration</vt:lpstr>
      <vt:lpstr>Storage of adrenaline auto injectors </vt:lpstr>
      <vt:lpstr>Key principles of good management</vt:lpstr>
      <vt:lpstr>Allergen avoidance </vt:lpstr>
      <vt:lpstr>Crisis management</vt:lpstr>
      <vt:lpstr>What to do in the event of an allergic reaction</vt:lpstr>
      <vt:lpstr>Who’s responsible?</vt:lpstr>
      <vt:lpstr>A few things to think about…</vt:lpstr>
      <vt:lpstr>Want more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AllergyWise anaphylaxis training for schools, early years and community settings</dc:title>
  <dc:creator>Grace Brocklehurst</dc:creator>
  <cp:lastModifiedBy>Hannah Bell</cp:lastModifiedBy>
  <cp:revision>17</cp:revision>
  <dcterms:created xsi:type="dcterms:W3CDTF">2019-01-18T12:00:43Z</dcterms:created>
  <dcterms:modified xsi:type="dcterms:W3CDTF">2022-10-17T09:49:10Z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0x010100C73399E3E02C4B4586F828D59122AB9C</vt:lpwstr>
  </property>
  <property fmtid="{D5CDD505-2E9C-101B-9397-08002B2CF9AE}" pid="3" name="Order">
    <vt:r8>6629200</vt:r8>
  </property>
</Properties>
</file>